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embeddings/oleObject1.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7"/>
  </p:notesMasterIdLst>
  <p:handoutMasterIdLst>
    <p:handoutMasterId r:id="rId68"/>
  </p:handoutMasterIdLst>
  <p:sldIdLst>
    <p:sldId id="945" r:id="rId2"/>
    <p:sldId id="1020" r:id="rId3"/>
    <p:sldId id="946" r:id="rId4"/>
    <p:sldId id="950" r:id="rId5"/>
    <p:sldId id="951" r:id="rId6"/>
    <p:sldId id="962" r:id="rId7"/>
    <p:sldId id="952" r:id="rId8"/>
    <p:sldId id="947" r:id="rId9"/>
    <p:sldId id="980" r:id="rId10"/>
    <p:sldId id="955" r:id="rId11"/>
    <p:sldId id="959" r:id="rId12"/>
    <p:sldId id="957" r:id="rId13"/>
    <p:sldId id="956" r:id="rId14"/>
    <p:sldId id="958" r:id="rId15"/>
    <p:sldId id="981" r:id="rId16"/>
    <p:sldId id="960" r:id="rId17"/>
    <p:sldId id="1021" r:id="rId18"/>
    <p:sldId id="963" r:id="rId19"/>
    <p:sldId id="961" r:id="rId20"/>
    <p:sldId id="964" r:id="rId21"/>
    <p:sldId id="965" r:id="rId22"/>
    <p:sldId id="966" r:id="rId23"/>
    <p:sldId id="967" r:id="rId24"/>
    <p:sldId id="1024" r:id="rId25"/>
    <p:sldId id="968" r:id="rId26"/>
    <p:sldId id="969" r:id="rId27"/>
    <p:sldId id="970" r:id="rId28"/>
    <p:sldId id="971" r:id="rId29"/>
    <p:sldId id="972" r:id="rId30"/>
    <p:sldId id="973" r:id="rId31"/>
    <p:sldId id="976" r:id="rId32"/>
    <p:sldId id="982" r:id="rId33"/>
    <p:sldId id="949" r:id="rId34"/>
    <p:sldId id="974" r:id="rId35"/>
    <p:sldId id="975" r:id="rId36"/>
    <p:sldId id="977" r:id="rId37"/>
    <p:sldId id="979" r:id="rId38"/>
    <p:sldId id="978" r:id="rId39"/>
    <p:sldId id="983" r:id="rId40"/>
    <p:sldId id="984" r:id="rId41"/>
    <p:sldId id="986" r:id="rId42"/>
    <p:sldId id="985" r:id="rId43"/>
    <p:sldId id="987" r:id="rId44"/>
    <p:sldId id="988" r:id="rId45"/>
    <p:sldId id="989" r:id="rId46"/>
    <p:sldId id="990" r:id="rId47"/>
    <p:sldId id="991" r:id="rId48"/>
    <p:sldId id="999" r:id="rId49"/>
    <p:sldId id="997" r:id="rId50"/>
    <p:sldId id="998" r:id="rId51"/>
    <p:sldId id="1000" r:id="rId52"/>
    <p:sldId id="1008" r:id="rId53"/>
    <p:sldId id="1009" r:id="rId54"/>
    <p:sldId id="1010" r:id="rId55"/>
    <p:sldId id="1011" r:id="rId56"/>
    <p:sldId id="996" r:id="rId57"/>
    <p:sldId id="995" r:id="rId58"/>
    <p:sldId id="1012" r:id="rId59"/>
    <p:sldId id="1014" r:id="rId60"/>
    <p:sldId id="1013" r:id="rId61"/>
    <p:sldId id="1025" r:id="rId62"/>
    <p:sldId id="1017" r:id="rId63"/>
    <p:sldId id="1015" r:id="rId64"/>
    <p:sldId id="1023" r:id="rId65"/>
    <p:sldId id="835" r:id="rId6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528" y="-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notesMaster" Target="notesMasters/notesMaster1.xml"/><Relationship Id="rId68" Type="http://schemas.openxmlformats.org/officeDocument/2006/relationships/handoutMaster" Target="handoutMasters/handoutMaster1.xml"/><Relationship Id="rId69" Type="http://schemas.openxmlformats.org/officeDocument/2006/relationships/printerSettings" Target="printerSettings/printerSettings1.bin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9.jpeg>
</file>

<file path=ppt/media/image2.png>
</file>

<file path=ppt/media/image20.jpg>
</file>

<file path=ppt/media/image24.jpg>
</file>

<file path=ppt/media/image3.jpeg>
</file>

<file path=ppt/media/image39.png>
</file>

<file path=ppt/media/image4.jpg>
</file>

<file path=ppt/media/image42.png>
</file>

<file path=ppt/media/image43.png>
</file>

<file path=ppt/media/image44.png>
</file>

<file path=ppt/media/image48.png>
</file>

<file path=ppt/media/image50.png>
</file>

<file path=ppt/media/image51.png>
</file>

<file path=ppt/media/image5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0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Relationship Id="rId3" Type="http://schemas.openxmlformats.org/officeDocument/2006/relationships/image" Target="../media/image23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Relationship Id="rId3" Type="http://schemas.openxmlformats.org/officeDocument/2006/relationships/image" Target="../media/image3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9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emf"/><Relationship Id="rId3" Type="http://schemas.openxmlformats.org/officeDocument/2006/relationships/image" Target="../media/image41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png"/><Relationship Id="rId3" Type="http://schemas.openxmlformats.org/officeDocument/2006/relationships/image" Target="../media/image44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6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7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4" Type="http://schemas.openxmlformats.org/officeDocument/2006/relationships/oleObject" Target="../embeddings/oleObject1.bin"/><Relationship Id="rId5" Type="http://schemas.openxmlformats.org/officeDocument/2006/relationships/image" Target="../media/image49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4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Computing </a:t>
            </a:r>
            <a:b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with MapReduce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Thursday, February 28, 2013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6: Similar Item Detection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382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Non-negativity: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Identity: 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Symmetry: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Triangle Inequality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8148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73050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381000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4940300"/>
            <a:ext cx="393192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7728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</a:t>
            </a:r>
            <a:r>
              <a:rPr lang="en-US" dirty="0" err="1" smtClean="0"/>
              <a:t>Jaccard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sets A, B</a:t>
            </a:r>
          </a:p>
          <a:p>
            <a:r>
              <a:rPr lang="en-US" dirty="0" err="1" smtClean="0"/>
              <a:t>Jaccard</a:t>
            </a:r>
            <a:r>
              <a:rPr lang="en-US" dirty="0" smtClean="0"/>
              <a:t> similarity: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4384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276600"/>
            <a:ext cx="262128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9654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Euclidean distance (L</a:t>
            </a:r>
            <a:r>
              <a:rPr lang="en-US" baseline="-25000" dirty="0" smtClean="0"/>
              <a:t>2</a:t>
            </a:r>
            <a:r>
              <a:rPr lang="en-US" dirty="0" smtClean="0"/>
              <a:t>-norm)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Manhattan </a:t>
            </a:r>
            <a:r>
              <a:rPr lang="en-US" dirty="0"/>
              <a:t>distance (</a:t>
            </a:r>
            <a:r>
              <a:rPr lang="en-US" dirty="0" smtClean="0"/>
              <a:t>L</a:t>
            </a:r>
            <a:r>
              <a:rPr lang="en-US" baseline="-25000" dirty="0" smtClean="0"/>
              <a:t>1</a:t>
            </a:r>
            <a:r>
              <a:rPr lang="en-US" dirty="0" smtClean="0"/>
              <a:t>-</a:t>
            </a:r>
            <a:r>
              <a:rPr lang="en-US" dirty="0"/>
              <a:t>norm)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err="1" smtClean="0"/>
              <a:t>L</a:t>
            </a:r>
            <a:r>
              <a:rPr lang="en-US" baseline="-25000" dirty="0" err="1" smtClean="0"/>
              <a:t>r</a:t>
            </a:r>
            <a:r>
              <a:rPr lang="en-US" dirty="0" smtClean="0"/>
              <a:t>-norm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960" y="2743200"/>
            <a:ext cx="3009900" cy="99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3960" y="4343400"/>
            <a:ext cx="250698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3960" y="55626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2699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Idea: measure distance between the vectors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Thus: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27432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38862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0" y="4823460"/>
            <a:ext cx="261366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8606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Hamming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bit vectors</a:t>
            </a:r>
          </a:p>
          <a:p>
            <a:r>
              <a:rPr lang="en-US" dirty="0" smtClean="0"/>
              <a:t>Hamming distance: number of elements which differ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39708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93131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Unigrams (i.e., words)</a:t>
            </a:r>
          </a:p>
          <a:p>
            <a:r>
              <a:rPr lang="en-US" dirty="0" smtClean="0"/>
              <a:t>Shingles = </a:t>
            </a:r>
            <a:r>
              <a:rPr lang="en-US" i="1" dirty="0" smtClean="0"/>
              <a:t>n</a:t>
            </a:r>
            <a:r>
              <a:rPr lang="en-US" dirty="0" smtClean="0"/>
              <a:t>-grams</a:t>
            </a:r>
          </a:p>
          <a:p>
            <a:pPr lvl="1"/>
            <a:r>
              <a:rPr lang="en-US" dirty="0" smtClean="0"/>
              <a:t>At the word level</a:t>
            </a:r>
          </a:p>
          <a:p>
            <a:pPr lvl="1"/>
            <a:r>
              <a:rPr lang="en-US" dirty="0" smtClean="0"/>
              <a:t>At the character level</a:t>
            </a:r>
          </a:p>
          <a:p>
            <a:r>
              <a:rPr lang="en-US" dirty="0" smtClean="0"/>
              <a:t>Feature weights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err="1" smtClean="0"/>
              <a:t>tf.idf</a:t>
            </a:r>
            <a:endParaRPr lang="en-US" dirty="0" smtClean="0"/>
          </a:p>
          <a:p>
            <a:pPr lvl="1"/>
            <a:r>
              <a:rPr lang="en-US" dirty="0" smtClean="0"/>
              <a:t>BM25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Which </a:t>
            </a:r>
            <a:r>
              <a:rPr lang="en-US" dirty="0"/>
              <a:t>representation to use?</a:t>
            </a:r>
          </a:p>
          <a:p>
            <a:r>
              <a:rPr lang="en-US" dirty="0" smtClean="0"/>
              <a:t>What’s the actual text?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942720" y="6167743"/>
            <a:ext cx="2896480" cy="461657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Use the hashing trick!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471259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Beyond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recommender systems:</a:t>
            </a:r>
          </a:p>
          <a:p>
            <a:pPr lvl="1"/>
            <a:r>
              <a:rPr lang="en-US" dirty="0" smtClean="0"/>
              <a:t>Items as features for users</a:t>
            </a:r>
          </a:p>
          <a:p>
            <a:pPr lvl="1"/>
            <a:r>
              <a:rPr lang="en-US" dirty="0" smtClean="0"/>
              <a:t>Users as features for items</a:t>
            </a:r>
          </a:p>
          <a:p>
            <a:r>
              <a:rPr lang="en-US" dirty="0" smtClean="0"/>
              <a:t>For graphs:</a:t>
            </a:r>
          </a:p>
          <a:p>
            <a:pPr lvl="1"/>
            <a:r>
              <a:rPr lang="en-US" dirty="0" smtClean="0"/>
              <a:t>Adjacency lists as features for vertices</a:t>
            </a:r>
          </a:p>
          <a:p>
            <a:r>
              <a:rPr lang="en-US" dirty="0" smtClean="0"/>
              <a:t>With log data:</a:t>
            </a:r>
          </a:p>
          <a:p>
            <a:pPr lvl="1"/>
            <a:r>
              <a:rPr lang="en-US" dirty="0" smtClean="0"/>
              <a:t>Behaviors (clicks) as features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100410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cke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159" y="0"/>
            <a:ext cx="10251959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rheinitz</a:t>
            </a:r>
            <a:r>
              <a:rPr lang="en-US" sz="1000" b="0" dirty="0">
                <a:solidFill>
                  <a:srgbClr val="FFFFFF"/>
                </a:solidFill>
              </a:rPr>
              <a:t>/6158837748/</a:t>
            </a:r>
          </a:p>
        </p:txBody>
      </p:sp>
    </p:spTree>
    <p:extLst>
      <p:ext uri="{BB962C8B-B14F-4D97-AF65-F5344CB8AC3E}">
        <p14:creationId xmlns:p14="http://schemas.microsoft.com/office/powerpoint/2010/main" val="12231583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Seminal algorithm for near-duplicate detection of webpages</a:t>
            </a:r>
          </a:p>
          <a:p>
            <a:pPr lvl="1"/>
            <a:r>
              <a:rPr lang="en-US" dirty="0" smtClean="0"/>
              <a:t>Used by AltaVista</a:t>
            </a:r>
          </a:p>
          <a:p>
            <a:pPr lvl="1"/>
            <a:r>
              <a:rPr lang="en-US" dirty="0" smtClean="0"/>
              <a:t>For details see </a:t>
            </a:r>
            <a:r>
              <a:rPr lang="en-US" dirty="0" err="1"/>
              <a:t>Broder</a:t>
            </a:r>
            <a:r>
              <a:rPr lang="en-US" dirty="0"/>
              <a:t> et al. </a:t>
            </a:r>
            <a:r>
              <a:rPr lang="en-US" dirty="0" smtClean="0"/>
              <a:t>(1997)</a:t>
            </a:r>
          </a:p>
          <a:p>
            <a:r>
              <a:rPr lang="en-US" dirty="0" smtClean="0"/>
              <a:t>Setup:</a:t>
            </a:r>
          </a:p>
          <a:p>
            <a:pPr lvl="1"/>
            <a:r>
              <a:rPr lang="en-US" dirty="0"/>
              <a:t>Documents (HTML pages) represented by shingles (</a:t>
            </a:r>
            <a:r>
              <a:rPr lang="en-US" i="1" dirty="0"/>
              <a:t>n</a:t>
            </a:r>
            <a:r>
              <a:rPr lang="en-US" dirty="0"/>
              <a:t>-grams)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 similarity: dups are pairs with high similarity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5714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lephant_and_Mahou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28832" y="0"/>
            <a:ext cx="10401664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(Mahout)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Developing “big data” intuitions…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3149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Preliminaries: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Sets:</a:t>
            </a:r>
          </a:p>
          <a:p>
            <a:pPr lvl="1"/>
            <a:r>
              <a:rPr lang="en-US" dirty="0" smtClean="0"/>
              <a:t>A = {</a:t>
            </a:r>
            <a:r>
              <a:rPr lang="en-US" i="1" dirty="0" smtClean="0"/>
              <a:t>e</a:t>
            </a:r>
            <a:r>
              <a:rPr lang="en-US" i="1" baseline="-25000" dirty="0" smtClean="0"/>
              <a:t>1</a:t>
            </a:r>
            <a:r>
              <a:rPr lang="en-US" dirty="0" smtClean="0"/>
              <a:t>, </a:t>
            </a:r>
            <a:r>
              <a:rPr lang="en-US" i="1" dirty="0" smtClean="0"/>
              <a:t>e</a:t>
            </a:r>
            <a:r>
              <a:rPr lang="en-US" i="1" baseline="-25000" dirty="0" smtClean="0"/>
              <a:t>3</a:t>
            </a:r>
            <a:r>
              <a:rPr lang="en-US" dirty="0" smtClean="0"/>
              <a:t>,</a:t>
            </a:r>
            <a:r>
              <a:rPr lang="en-US" i="1" dirty="0" smtClean="0"/>
              <a:t> e</a:t>
            </a:r>
            <a:r>
              <a:rPr lang="en-US" i="1" baseline="-25000" dirty="0" smtClean="0"/>
              <a:t>7</a:t>
            </a:r>
            <a:r>
              <a:rPr lang="en-US" dirty="0" smtClean="0"/>
              <a:t>}</a:t>
            </a:r>
            <a:endParaRPr lang="en-US" i="1" baseline="-25000" dirty="0" smtClean="0"/>
          </a:p>
          <a:p>
            <a:pPr lvl="1"/>
            <a:r>
              <a:rPr lang="en-US" dirty="0" smtClean="0"/>
              <a:t>B </a:t>
            </a:r>
            <a:r>
              <a:rPr lang="en-US" dirty="0"/>
              <a:t>= {</a:t>
            </a:r>
            <a:r>
              <a:rPr lang="en-US" i="1" dirty="0" smtClean="0"/>
              <a:t>e</a:t>
            </a:r>
            <a:r>
              <a:rPr lang="en-US" i="1" baseline="-25000" dirty="0" smtClean="0"/>
              <a:t>3</a:t>
            </a:r>
            <a:r>
              <a:rPr lang="en-US" dirty="0" smtClean="0"/>
              <a:t>, </a:t>
            </a:r>
            <a:r>
              <a:rPr lang="en-US" i="1" dirty="0" smtClean="0"/>
              <a:t>e</a:t>
            </a:r>
            <a:r>
              <a:rPr lang="en-US" i="1" baseline="-25000" dirty="0" smtClean="0"/>
              <a:t>5</a:t>
            </a:r>
            <a:r>
              <a:rPr lang="en-US" dirty="0" smtClean="0"/>
              <a:t>,</a:t>
            </a:r>
            <a:r>
              <a:rPr lang="en-US" i="1" dirty="0" smtClean="0"/>
              <a:t> e</a:t>
            </a:r>
            <a:r>
              <a:rPr lang="en-US" i="1" baseline="-25000" dirty="0" smtClean="0"/>
              <a:t>7</a:t>
            </a:r>
            <a:r>
              <a:rPr lang="en-US" dirty="0" smtClean="0"/>
              <a:t>}</a:t>
            </a:r>
            <a:endParaRPr lang="en-US" i="1" baseline="-25000" dirty="0"/>
          </a:p>
          <a:p>
            <a:r>
              <a:rPr lang="en-US" dirty="0" smtClean="0"/>
              <a:t>Can </a:t>
            </a:r>
            <a:r>
              <a:rPr lang="en-US" dirty="0"/>
              <a:t>be equivalently expressed as </a:t>
            </a:r>
            <a:r>
              <a:rPr lang="en-US" dirty="0" smtClean="0"/>
              <a:t>matrices:</a:t>
            </a:r>
          </a:p>
          <a:p>
            <a:pPr lvl="1"/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9802972"/>
              </p:ext>
            </p:extLst>
          </p:nvPr>
        </p:nvGraphicFramePr>
        <p:xfrm>
          <a:off x="1828800" y="312420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51586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Preliminaries: </a:t>
            </a:r>
            <a:r>
              <a:rPr lang="en-US" dirty="0" err="1" smtClean="0"/>
              <a:t>Jaccard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80716" y="274320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3019" y="2362200"/>
            <a:ext cx="574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Let: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80716" y="310509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80716" y="3486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A=0, B=1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0716" y="3867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A=1, B=0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0818137"/>
              </p:ext>
            </p:extLst>
          </p:nvPr>
        </p:nvGraphicFramePr>
        <p:xfrm>
          <a:off x="762000" y="1630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257800"/>
            <a:ext cx="460248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39205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Computing </a:t>
            </a:r>
            <a:r>
              <a:rPr lang="en-US" dirty="0" err="1" smtClean="0"/>
              <a:t>minhash</a:t>
            </a:r>
            <a:endParaRPr lang="en-US" dirty="0" smtClean="0"/>
          </a:p>
          <a:p>
            <a:pPr lvl="1"/>
            <a:r>
              <a:rPr lang="en-US" dirty="0" smtClean="0"/>
              <a:t>Start with the matrix representation of the set</a:t>
            </a:r>
          </a:p>
          <a:p>
            <a:pPr lvl="1"/>
            <a:r>
              <a:rPr lang="en-US" dirty="0" smtClean="0"/>
              <a:t>Randomly permute the rows of the matrix</a:t>
            </a:r>
          </a:p>
          <a:p>
            <a:pPr lvl="1"/>
            <a:r>
              <a:rPr lang="en-US" dirty="0" err="1" smtClean="0"/>
              <a:t>minhash</a:t>
            </a:r>
            <a:r>
              <a:rPr lang="en-US" dirty="0" smtClean="0"/>
              <a:t> is the first row with a “one”</a:t>
            </a:r>
          </a:p>
          <a:p>
            <a:r>
              <a:rPr lang="en-US" dirty="0" smtClean="0"/>
              <a:t>Example: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5367056"/>
              </p:ext>
            </p:extLst>
          </p:nvPr>
        </p:nvGraphicFramePr>
        <p:xfrm>
          <a:off x="1066800" y="32308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6178609"/>
              </p:ext>
            </p:extLst>
          </p:nvPr>
        </p:nvGraphicFramePr>
        <p:xfrm>
          <a:off x="4953000" y="32308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83681" y="2743200"/>
            <a:ext cx="1159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h(A)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1800" y="2743200"/>
            <a:ext cx="113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h(B)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262659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r>
              <a:rPr lang="en-US" dirty="0" smtClean="0"/>
              <a:t> and </a:t>
            </a:r>
            <a:r>
              <a:rPr lang="en-US" dirty="0" err="1" smtClean="0"/>
              <a:t>Jaccard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9000791"/>
              </p:ext>
            </p:extLst>
          </p:nvPr>
        </p:nvGraphicFramePr>
        <p:xfrm>
          <a:off x="2286000" y="1249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240" y="4881880"/>
            <a:ext cx="4175760" cy="37592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8483"/>
              </p:ext>
            </p:extLst>
          </p:nvPr>
        </p:nvGraphicFramePr>
        <p:xfrm>
          <a:off x="5867400" y="1249680"/>
          <a:ext cx="609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5410200"/>
            <a:ext cx="21717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5410200"/>
            <a:ext cx="21717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9756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Permute or Not to Permute?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Permutations are expensive</a:t>
            </a:r>
          </a:p>
          <a:p>
            <a:r>
              <a:rPr lang="en-US" dirty="0" smtClean="0"/>
              <a:t>Interpret the hash value as the permutation</a:t>
            </a:r>
          </a:p>
          <a:p>
            <a:r>
              <a:rPr lang="en-US" dirty="0" smtClean="0"/>
              <a:t>Only need to keep track of the minimum hash value</a:t>
            </a:r>
          </a:p>
          <a:p>
            <a:pPr lvl="1"/>
            <a:r>
              <a:rPr lang="en-US" dirty="0" smtClean="0"/>
              <a:t>Can keep track of multiple </a:t>
            </a:r>
            <a:r>
              <a:rPr lang="en-US" dirty="0" err="1" smtClean="0"/>
              <a:t>minhash</a:t>
            </a:r>
            <a:r>
              <a:rPr lang="en-US" dirty="0" smtClean="0"/>
              <a:t> values at once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2958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Extracting Similar Pairs (LSH)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know:</a:t>
            </a:r>
          </a:p>
          <a:p>
            <a:r>
              <a:rPr lang="en-US" dirty="0" smtClean="0"/>
              <a:t>Task: discover all pairs with similarity greater than </a:t>
            </a:r>
            <a:r>
              <a:rPr lang="en-US" i="1" dirty="0" smtClean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 smtClean="0"/>
              <a:t> </a:t>
            </a:r>
          </a:p>
          <a:p>
            <a:r>
              <a:rPr lang="en-US" dirty="0" smtClean="0"/>
              <a:t>Algorithm:</a:t>
            </a:r>
          </a:p>
          <a:p>
            <a:pPr lvl="1"/>
            <a:r>
              <a:rPr lang="en-US" dirty="0" smtClean="0"/>
              <a:t>For each object, compute its </a:t>
            </a:r>
            <a:r>
              <a:rPr lang="en-US" dirty="0" err="1" smtClean="0"/>
              <a:t>minhash</a:t>
            </a:r>
            <a:r>
              <a:rPr lang="en-US" dirty="0" smtClean="0"/>
              <a:t> value</a:t>
            </a:r>
          </a:p>
          <a:p>
            <a:pPr lvl="1"/>
            <a:r>
              <a:rPr lang="en-US" dirty="0" smtClean="0"/>
              <a:t>Group objects by their hash values</a:t>
            </a:r>
          </a:p>
          <a:p>
            <a:pPr lvl="1"/>
            <a:r>
              <a:rPr lang="en-US" dirty="0" smtClean="0"/>
              <a:t>Output all pairs within each group</a:t>
            </a:r>
          </a:p>
          <a:p>
            <a:r>
              <a:rPr lang="en-US" dirty="0" smtClean="0"/>
              <a:t>Analysis:</a:t>
            </a:r>
          </a:p>
          <a:p>
            <a:pPr lvl="1"/>
            <a:r>
              <a:rPr lang="en-US" dirty="0" smtClean="0"/>
              <a:t>Probability we will discovered all pairs is </a:t>
            </a:r>
            <a:r>
              <a:rPr lang="en-US" i="1" dirty="0" smtClean="0"/>
              <a:t>s</a:t>
            </a:r>
          </a:p>
          <a:p>
            <a:pPr lvl="1"/>
            <a:r>
              <a:rPr lang="en-US" dirty="0" smtClean="0"/>
              <a:t>Probability that any pair is invalid is (1 – </a:t>
            </a:r>
            <a:r>
              <a:rPr lang="en-US" i="1" dirty="0" smtClean="0"/>
              <a:t>s</a:t>
            </a:r>
            <a:r>
              <a:rPr lang="en-US" dirty="0" smtClean="0"/>
              <a:t>)</a:t>
            </a:r>
          </a:p>
          <a:p>
            <a:r>
              <a:rPr lang="en-US" dirty="0" smtClean="0"/>
              <a:t>What’s the fundamental issue?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219200"/>
            <a:ext cx="31318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6591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</a:t>
            </a:r>
            <a:r>
              <a:rPr lang="en-US" dirty="0" smtClean="0"/>
              <a:t>two </a:t>
            </a:r>
            <a:r>
              <a:rPr lang="en-US" dirty="0" err="1" smtClean="0"/>
              <a:t>minhash</a:t>
            </a:r>
            <a:r>
              <a:rPr lang="en-US" dirty="0" smtClean="0"/>
              <a:t> values and concatenate together into a signature</a:t>
            </a:r>
            <a:endParaRPr lang="en-US" dirty="0"/>
          </a:p>
          <a:p>
            <a:pPr lvl="1"/>
            <a:r>
              <a:rPr lang="en-US" dirty="0"/>
              <a:t>Group 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1"/>
            <a:r>
              <a:rPr lang="en-US" dirty="0"/>
              <a:t>Output all pairs within each group</a:t>
            </a:r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Probability we will discovered all pairs is </a:t>
            </a:r>
            <a:r>
              <a:rPr lang="en-US" i="1" dirty="0" smtClean="0"/>
              <a:t>s</a:t>
            </a:r>
            <a:r>
              <a:rPr lang="en-US" baseline="30000" dirty="0" smtClean="0"/>
              <a:t>2</a:t>
            </a:r>
            <a:endParaRPr lang="en-US" baseline="30000" dirty="0"/>
          </a:p>
          <a:p>
            <a:pPr lvl="1"/>
            <a:r>
              <a:rPr lang="en-US" dirty="0"/>
              <a:t>Probability that any pair is invalid is (1 – </a:t>
            </a:r>
            <a:r>
              <a:rPr lang="en-US" i="1" dirty="0"/>
              <a:t>s</a:t>
            </a:r>
            <a:r>
              <a:rPr lang="en-US" dirty="0" smtClean="0"/>
              <a:t>)</a:t>
            </a:r>
            <a:r>
              <a:rPr lang="en-US" baseline="30000" dirty="0" smtClean="0"/>
              <a:t>2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855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 and concatenate together into a signature</a:t>
            </a:r>
            <a:endParaRPr lang="en-US" dirty="0"/>
          </a:p>
          <a:p>
            <a:pPr lvl="1"/>
            <a:r>
              <a:rPr lang="en-US" dirty="0"/>
              <a:t>Group 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1"/>
            <a:r>
              <a:rPr lang="en-US" dirty="0"/>
              <a:t>Output all pairs within each group</a:t>
            </a:r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Probability we will discovered all pairs is </a:t>
            </a:r>
            <a:r>
              <a:rPr lang="en-US" i="1" dirty="0" err="1" smtClean="0"/>
              <a:t>s</a:t>
            </a:r>
            <a:r>
              <a:rPr lang="en-US" i="1" baseline="30000" dirty="0" err="1" smtClean="0"/>
              <a:t>k</a:t>
            </a:r>
            <a:endParaRPr lang="en-US" i="1" baseline="30000" dirty="0"/>
          </a:p>
          <a:p>
            <a:pPr lvl="1"/>
            <a:r>
              <a:rPr lang="en-US" dirty="0"/>
              <a:t>Probability that any pair is invalid is (1 – </a:t>
            </a:r>
            <a:r>
              <a:rPr lang="en-US" i="1" dirty="0"/>
              <a:t>s</a:t>
            </a:r>
            <a:r>
              <a:rPr lang="en-US" dirty="0" smtClean="0"/>
              <a:t>)</a:t>
            </a:r>
            <a:r>
              <a:rPr lang="en-US" i="1" baseline="30000" dirty="0" smtClean="0"/>
              <a:t>k</a:t>
            </a:r>
            <a:endParaRPr lang="en-US" i="1" dirty="0"/>
          </a:p>
          <a:p>
            <a:r>
              <a:rPr lang="en-US" dirty="0" smtClean="0"/>
              <a:t>What’s the issue now?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53153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n </a:t>
            </a:r>
            <a:r>
              <a:rPr lang="en-US" dirty="0" smtClean="0"/>
              <a:t>different</a:t>
            </a:r>
            <a:r>
              <a:rPr lang="en-US" i="1" dirty="0" smtClean="0"/>
              <a:t> 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</a:t>
            </a:r>
            <a:r>
              <a:rPr lang="en-US" i="1" dirty="0" smtClean="0"/>
              <a:t>n</a:t>
            </a:r>
            <a:r>
              <a:rPr lang="en-US" dirty="0" smtClean="0"/>
              <a:t> sets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</a:t>
            </a:r>
          </a:p>
          <a:p>
            <a:pPr lvl="1"/>
            <a:r>
              <a:rPr lang="en-US" dirty="0" smtClean="0"/>
              <a:t>For each set, concatenate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 together</a:t>
            </a:r>
            <a:endParaRPr lang="en-US" dirty="0"/>
          </a:p>
          <a:p>
            <a:pPr lvl="1"/>
            <a:r>
              <a:rPr lang="en-US" dirty="0" smtClean="0"/>
              <a:t>Within each set:</a:t>
            </a:r>
          </a:p>
          <a:p>
            <a:pPr lvl="2"/>
            <a:r>
              <a:rPr lang="en-US" dirty="0" smtClean="0"/>
              <a:t>Group </a:t>
            </a:r>
            <a:r>
              <a:rPr lang="en-US" dirty="0"/>
              <a:t>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2"/>
            <a:r>
              <a:rPr lang="en-US" dirty="0"/>
              <a:t>Output all pairs within each </a:t>
            </a:r>
            <a:r>
              <a:rPr lang="en-US" dirty="0" smtClean="0"/>
              <a:t>group</a:t>
            </a:r>
          </a:p>
          <a:p>
            <a:pPr lvl="1"/>
            <a:r>
              <a:rPr lang="en-US" dirty="0" smtClean="0"/>
              <a:t>De-dup pairs</a:t>
            </a:r>
            <a:endParaRPr lang="en-US" dirty="0"/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miss a pair is (1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i="1" dirty="0" err="1" smtClean="0"/>
              <a:t>s</a:t>
            </a:r>
            <a:r>
              <a:rPr lang="en-US" i="1" baseline="30000" dirty="0" err="1" smtClean="0"/>
              <a:t>k</a:t>
            </a:r>
            <a:r>
              <a:rPr lang="en-US" baseline="30000" dirty="0" smtClean="0"/>
              <a:t> </a:t>
            </a:r>
            <a:r>
              <a:rPr lang="en-US" dirty="0" smtClean="0"/>
              <a:t>)</a:t>
            </a:r>
            <a:r>
              <a:rPr lang="en-US" i="1" baseline="30000" dirty="0" smtClean="0"/>
              <a:t>n</a:t>
            </a:r>
            <a:endParaRPr lang="en-US" i="1" baseline="30000" dirty="0"/>
          </a:p>
          <a:p>
            <a:pPr lvl="1"/>
            <a:r>
              <a:rPr lang="en-US" dirty="0" smtClean="0"/>
              <a:t>Probability </a:t>
            </a:r>
            <a:r>
              <a:rPr lang="en-US" dirty="0"/>
              <a:t>that any pair is invalid is </a:t>
            </a:r>
            <a:r>
              <a:rPr lang="en-US" i="1" dirty="0" smtClean="0"/>
              <a:t>n</a:t>
            </a:r>
            <a:r>
              <a:rPr lang="en-US" dirty="0" smtClean="0"/>
              <a:t>(</a:t>
            </a:r>
            <a:r>
              <a:rPr lang="en-US" dirty="0"/>
              <a:t>1 – </a:t>
            </a:r>
            <a:r>
              <a:rPr lang="en-US" i="1" dirty="0"/>
              <a:t>s</a:t>
            </a:r>
            <a:r>
              <a:rPr lang="en-US" dirty="0" smtClean="0"/>
              <a:t>)</a:t>
            </a:r>
            <a:r>
              <a:rPr lang="en-US" i="1" baseline="30000" dirty="0" smtClean="0"/>
              <a:t>k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303426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some cases, checking all candidate pairs may be possible</a:t>
            </a:r>
          </a:p>
          <a:p>
            <a:pPr lvl="1"/>
            <a:r>
              <a:rPr lang="en-US" dirty="0" smtClean="0"/>
              <a:t>Time cost is small relative to everything else</a:t>
            </a:r>
          </a:p>
          <a:p>
            <a:pPr lvl="1"/>
            <a:r>
              <a:rPr lang="en-US" dirty="0" smtClean="0"/>
              <a:t>Easy method to discard false positives</a:t>
            </a:r>
          </a:p>
          <a:p>
            <a:r>
              <a:rPr lang="en-US" dirty="0" smtClean="0"/>
              <a:t>Most common practical implementation:</a:t>
            </a:r>
          </a:p>
          <a:p>
            <a:pPr lvl="1"/>
            <a:r>
              <a:rPr lang="en-US" dirty="0" smtClean="0"/>
              <a:t>Generate </a:t>
            </a:r>
            <a:r>
              <a:rPr lang="en-US" i="1" dirty="0" smtClean="0"/>
              <a:t>M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values, randomly select </a:t>
            </a:r>
            <a:r>
              <a:rPr lang="en-US" i="1" dirty="0" smtClean="0"/>
              <a:t>k</a:t>
            </a:r>
            <a:r>
              <a:rPr lang="en-US" dirty="0" smtClean="0"/>
              <a:t> of them </a:t>
            </a:r>
            <a:r>
              <a:rPr lang="en-US" i="1" dirty="0" smtClean="0"/>
              <a:t>n</a:t>
            </a:r>
            <a:r>
              <a:rPr lang="en-US" dirty="0" smtClean="0"/>
              <a:t> times</a:t>
            </a:r>
          </a:p>
          <a:p>
            <a:pPr lvl="1"/>
            <a:r>
              <a:rPr lang="en-US" dirty="0" smtClean="0"/>
              <a:t>Reduces amount of hash computations needed</a:t>
            </a:r>
          </a:p>
          <a:p>
            <a:r>
              <a:rPr lang="en-US" dirty="0" smtClean="0"/>
              <a:t>Determining “authoritative” version is non-trivial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88025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problem of similar item detection</a:t>
            </a:r>
          </a:p>
          <a:p>
            <a:r>
              <a:rPr lang="en-US" dirty="0" smtClean="0"/>
              <a:t>Distances and representations</a:t>
            </a:r>
          </a:p>
          <a:p>
            <a:r>
              <a:rPr lang="en-US" dirty="0" err="1" smtClean="0"/>
              <a:t>Minhash</a:t>
            </a:r>
            <a:endParaRPr lang="en-US" dirty="0" smtClean="0"/>
          </a:p>
          <a:p>
            <a:r>
              <a:rPr lang="en-US" dirty="0" smtClean="0"/>
              <a:t>Random projections</a:t>
            </a:r>
          </a:p>
          <a:p>
            <a:r>
              <a:rPr lang="en-US" dirty="0" smtClean="0"/>
              <a:t>End-to-end Wikipedia application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760605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 over objects:</a:t>
            </a:r>
          </a:p>
          <a:p>
            <a:pPr lvl="1"/>
            <a:r>
              <a:rPr lang="en-US" dirty="0"/>
              <a:t>Generate </a:t>
            </a:r>
            <a:r>
              <a:rPr lang="en-US" i="1" dirty="0"/>
              <a:t>M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values, randomly select </a:t>
            </a:r>
            <a:r>
              <a:rPr lang="en-US" i="1" dirty="0"/>
              <a:t>k</a:t>
            </a:r>
            <a:r>
              <a:rPr lang="en-US" dirty="0"/>
              <a:t> of them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 smtClean="0"/>
              <a:t>times</a:t>
            </a:r>
          </a:p>
          <a:p>
            <a:pPr lvl="1"/>
            <a:r>
              <a:rPr lang="en-US" dirty="0" smtClean="0"/>
              <a:t>Each draw yields a signature:</a:t>
            </a:r>
            <a:r>
              <a:rPr lang="en-US" dirty="0"/>
              <a:t> </a:t>
            </a:r>
            <a:r>
              <a:rPr lang="en-US" dirty="0" smtClean="0"/>
              <a:t>emit as intermediate key, value is object id</a:t>
            </a:r>
          </a:p>
          <a:p>
            <a:r>
              <a:rPr lang="en-US" dirty="0" smtClean="0"/>
              <a:t>Shuffle/sort:</a:t>
            </a:r>
          </a:p>
          <a:p>
            <a:r>
              <a:rPr lang="en-US" dirty="0" smtClean="0"/>
              <a:t>Reduce:</a:t>
            </a:r>
          </a:p>
          <a:p>
            <a:pPr lvl="1"/>
            <a:r>
              <a:rPr lang="en-US" dirty="0" smtClean="0"/>
              <a:t>Receive all object ids with same signature, generate candidate pairs</a:t>
            </a:r>
          </a:p>
          <a:p>
            <a:pPr lvl="1"/>
            <a:r>
              <a:rPr lang="en-US" dirty="0" smtClean="0"/>
              <a:t>Okay to buffer in memory?</a:t>
            </a:r>
          </a:p>
          <a:p>
            <a:r>
              <a:rPr lang="en-US" dirty="0" smtClean="0"/>
              <a:t>Second pass to de-dup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91963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Offline Extraction vs. Online Querying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Batch formulation of the problem:</a:t>
            </a:r>
          </a:p>
          <a:p>
            <a:pPr lvl="1"/>
            <a:r>
              <a:rPr lang="en-US" dirty="0" smtClean="0"/>
              <a:t>Discover </a:t>
            </a:r>
            <a:r>
              <a:rPr lang="en-US" dirty="0"/>
              <a:t>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Useful for post-hoc batch processing of web crawl</a:t>
            </a:r>
          </a:p>
          <a:p>
            <a:r>
              <a:rPr lang="en-US" dirty="0" smtClean="0"/>
              <a:t>Online formulation of the problem:</a:t>
            </a:r>
          </a:p>
          <a:p>
            <a:pPr lvl="1"/>
            <a:r>
              <a:rPr lang="en-US" dirty="0" smtClean="0"/>
              <a:t>Given new webpage, is it similar to one I’ve seen before?</a:t>
            </a:r>
          </a:p>
          <a:p>
            <a:pPr lvl="1"/>
            <a:r>
              <a:rPr lang="en-US" dirty="0" smtClean="0"/>
              <a:t>Useful for incremental web crawl processing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0112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Similarity Querying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Preparing the existing collection:</a:t>
            </a:r>
          </a:p>
          <a:p>
            <a:pPr lvl="1"/>
            <a:r>
              <a:rPr lang="en-US" dirty="0"/>
              <a:t>For each object, compute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 smtClean="0"/>
              <a:t>sets of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</a:t>
            </a:r>
            <a:r>
              <a:rPr lang="en-US" dirty="0" smtClean="0"/>
              <a:t>values</a:t>
            </a:r>
          </a:p>
          <a:p>
            <a:pPr lvl="1"/>
            <a:r>
              <a:rPr lang="en-US" dirty="0"/>
              <a:t>For each set, concatenate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values together</a:t>
            </a:r>
          </a:p>
          <a:p>
            <a:pPr lvl="1"/>
            <a:r>
              <a:rPr lang="en-US" dirty="0" smtClean="0"/>
              <a:t>Keep each signature in hash table (in memory)</a:t>
            </a:r>
          </a:p>
          <a:p>
            <a:pPr lvl="1"/>
            <a:r>
              <a:rPr lang="en-US" dirty="0" smtClean="0"/>
              <a:t>Note: can parallelize across multiple machines</a:t>
            </a:r>
          </a:p>
          <a:p>
            <a:r>
              <a:rPr lang="en-US" dirty="0" smtClean="0"/>
              <a:t>Querying and updating:</a:t>
            </a:r>
          </a:p>
          <a:p>
            <a:pPr lvl="1"/>
            <a:r>
              <a:rPr lang="en-US" dirty="0" smtClean="0"/>
              <a:t>For new webpage, compute signatures and check for collisions</a:t>
            </a:r>
          </a:p>
          <a:p>
            <a:pPr lvl="1"/>
            <a:r>
              <a:rPr lang="en-US" dirty="0" smtClean="0"/>
              <a:t>Collisions imply duplicate (determine which version to keep)</a:t>
            </a:r>
          </a:p>
          <a:p>
            <a:pPr lvl="1"/>
            <a:r>
              <a:rPr lang="en-US" dirty="0" smtClean="0"/>
              <a:t>Update hash tables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65097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rrow-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0"/>
            <a:ext cx="9144000" cy="6849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038600"/>
            <a:ext cx="5181600" cy="1028700"/>
          </a:xfrm>
        </p:spPr>
        <p:txBody>
          <a:bodyPr/>
          <a:lstStyle/>
          <a:p>
            <a:r>
              <a:rPr lang="en-US" dirty="0" smtClean="0"/>
              <a:t>Random Projections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roj</a:t>
            </a:r>
            <a:r>
              <a:rPr lang="en-US" sz="1000" b="0" dirty="0">
                <a:solidFill>
                  <a:srgbClr val="FFFFFF"/>
                </a:solidFill>
              </a:rPr>
              <a:t>/4179478228/</a:t>
            </a:r>
          </a:p>
        </p:txBody>
      </p:sp>
    </p:spTree>
    <p:extLst>
      <p:ext uri="{BB962C8B-B14F-4D97-AF65-F5344CB8AC3E}">
        <p14:creationId xmlns:p14="http://schemas.microsoft.com/office/powerpoint/2010/main" val="15200960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</a:t>
            </a:r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r>
              <a:rPr lang="en-US" dirty="0" smtClean="0"/>
              <a:t> is great for near-duplicate detection</a:t>
            </a:r>
          </a:p>
          <a:p>
            <a:pPr lvl="1"/>
            <a:r>
              <a:rPr lang="en-US" dirty="0" smtClean="0"/>
              <a:t>Set high threshold for </a:t>
            </a:r>
            <a:r>
              <a:rPr lang="en-US" dirty="0" err="1" smtClean="0"/>
              <a:t>Jaccard</a:t>
            </a:r>
            <a:r>
              <a:rPr lang="en-US" dirty="0" smtClean="0"/>
              <a:t> similarity</a:t>
            </a:r>
          </a:p>
          <a:p>
            <a:r>
              <a:rPr lang="en-US" dirty="0" smtClean="0"/>
              <a:t>Limitations: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 similarity only</a:t>
            </a:r>
          </a:p>
          <a:p>
            <a:pPr lvl="1"/>
            <a:r>
              <a:rPr lang="en-US" dirty="0" smtClean="0"/>
              <a:t>Set-based representation, no way to assign weights to features</a:t>
            </a:r>
          </a:p>
          <a:p>
            <a:r>
              <a:rPr lang="en-US" dirty="0" smtClean="0"/>
              <a:t>Random projections:</a:t>
            </a:r>
          </a:p>
          <a:p>
            <a:pPr lvl="1"/>
            <a:r>
              <a:rPr lang="en-US" dirty="0" smtClean="0"/>
              <a:t>Works with arbitrary vectors using cosine similarity</a:t>
            </a:r>
          </a:p>
          <a:p>
            <a:pPr lvl="1"/>
            <a:r>
              <a:rPr lang="en-US" dirty="0" smtClean="0"/>
              <a:t>Same basic idea, but details differ</a:t>
            </a:r>
          </a:p>
          <a:p>
            <a:pPr lvl="1"/>
            <a:r>
              <a:rPr lang="en-US" dirty="0" smtClean="0"/>
              <a:t>Slower but more accurate: no free lunch!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3690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Projection Hashing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 a random vector </a:t>
            </a:r>
            <a:r>
              <a:rPr lang="en-US" i="1" dirty="0" smtClean="0"/>
              <a:t>r</a:t>
            </a:r>
            <a:r>
              <a:rPr lang="en-US" dirty="0" smtClean="0"/>
              <a:t> of unit length</a:t>
            </a:r>
          </a:p>
          <a:p>
            <a:pPr lvl="1"/>
            <a:r>
              <a:rPr lang="en-US" dirty="0" smtClean="0"/>
              <a:t>Draw from </a:t>
            </a:r>
            <a:r>
              <a:rPr lang="en-US" dirty="0" err="1" smtClean="0"/>
              <a:t>univariate</a:t>
            </a:r>
            <a:r>
              <a:rPr lang="en-US" dirty="0" smtClean="0"/>
              <a:t> Gaussian for each component</a:t>
            </a:r>
          </a:p>
          <a:p>
            <a:pPr lvl="1"/>
            <a:r>
              <a:rPr lang="en-US" dirty="0" smtClean="0"/>
              <a:t>Normalize length</a:t>
            </a:r>
          </a:p>
          <a:p>
            <a:r>
              <a:rPr lang="en-US" dirty="0" smtClean="0"/>
              <a:t>Define: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Physical intuition?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971800"/>
            <a:ext cx="29489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56149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 Hash Collisions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can be shown that: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smtClean="0"/>
              <a:t>Proof in (</a:t>
            </a:r>
            <a:r>
              <a:rPr lang="en-US" dirty="0" err="1" smtClean="0"/>
              <a:t>Goemans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smtClean="0"/>
              <a:t>Williamson, 1995) </a:t>
            </a:r>
            <a:endParaRPr lang="en-US" dirty="0"/>
          </a:p>
          <a:p>
            <a:r>
              <a:rPr lang="en-US" dirty="0" smtClean="0"/>
              <a:t>Physical intuition?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8260" y="1699260"/>
            <a:ext cx="3634740" cy="58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8549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Projection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</a:t>
            </a:r>
            <a:r>
              <a:rPr lang="en-US" i="1" dirty="0" smtClean="0"/>
              <a:t>D</a:t>
            </a:r>
            <a:r>
              <a:rPr lang="en-US" dirty="0" smtClean="0"/>
              <a:t> random vectors:</a:t>
            </a:r>
          </a:p>
          <a:p>
            <a:endParaRPr lang="en-US" dirty="0" smtClean="0"/>
          </a:p>
          <a:p>
            <a:r>
              <a:rPr lang="en-US" dirty="0" smtClean="0"/>
              <a:t>Convert each object into a </a:t>
            </a:r>
            <a:r>
              <a:rPr lang="en-US" i="1" dirty="0" smtClean="0"/>
              <a:t>D</a:t>
            </a:r>
            <a:r>
              <a:rPr lang="en-US" dirty="0" smtClean="0"/>
              <a:t> bit signature</a:t>
            </a:r>
          </a:p>
          <a:p>
            <a:endParaRPr lang="en-US" dirty="0"/>
          </a:p>
          <a:p>
            <a:pPr lvl="1"/>
            <a:r>
              <a:rPr lang="en-US" dirty="0" smtClean="0"/>
              <a:t>We can derive: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Thus: similarity boils down to comparison of hamming distances between signatures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20" y="1752600"/>
            <a:ext cx="1813560" cy="281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" y="2743200"/>
            <a:ext cx="4465320" cy="281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7320" y="3604260"/>
            <a:ext cx="4602480" cy="510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3412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Take first bit, bucket objects into two sets</a:t>
            </a:r>
          </a:p>
          <a:p>
            <a:pPr lvl="1"/>
            <a:r>
              <a:rPr lang="en-US" dirty="0" smtClean="0"/>
              <a:t>Perform brute force pairwise (hamming distance) comparison in each bucket, retain those below hamming distance threshold</a:t>
            </a:r>
            <a:endParaRPr lang="en-US" dirty="0"/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</a:t>
            </a:r>
            <a:r>
              <a:rPr lang="en-US" dirty="0" smtClean="0"/>
              <a:t>pairs: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Efficiency: 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524500"/>
            <a:ext cx="2788920" cy="723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4495800"/>
            <a:ext cx="1485900" cy="60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76800" y="4038600"/>
            <a:ext cx="274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45205" y="6519446"/>
            <a:ext cx="64987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 Note, this is actually a simplification: see </a:t>
            </a:r>
            <a:r>
              <a:rPr lang="en-US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Ture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 et al. (SIGIR 2011) for details.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74628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Take first two bits, bucket objects into four sets</a:t>
            </a:r>
          </a:p>
          <a:p>
            <a:pPr lvl="1"/>
            <a:r>
              <a:rPr lang="en-US" dirty="0"/>
              <a:t>Perform brute force pairwise (hamming distance) comparison in each bucket, retain those below hamming distance threshold</a:t>
            </a:r>
          </a:p>
          <a:p>
            <a:r>
              <a:rPr lang="en-US" dirty="0" smtClean="0"/>
              <a:t>Analysis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</a:t>
            </a:r>
            <a:r>
              <a:rPr lang="en-US" dirty="0" smtClean="0"/>
              <a:t>pairs: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Efficiency: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562600"/>
            <a:ext cx="2788920" cy="723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4450080"/>
            <a:ext cx="185928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47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similar items with respect to some distance metric</a:t>
            </a:r>
          </a:p>
          <a:p>
            <a:r>
              <a:rPr lang="en-US" dirty="0" smtClean="0"/>
              <a:t>Two variants of the problem:</a:t>
            </a:r>
          </a:p>
          <a:p>
            <a:pPr lvl="1"/>
            <a:r>
              <a:rPr lang="en-US" dirty="0" smtClean="0"/>
              <a:t>Offline: </a:t>
            </a:r>
            <a:r>
              <a:rPr lang="en-US" dirty="0"/>
              <a:t>e</a:t>
            </a:r>
            <a:r>
              <a:rPr lang="en-US" dirty="0" smtClean="0"/>
              <a:t>xtract all similar pairs of objects from a large collection</a:t>
            </a:r>
          </a:p>
          <a:p>
            <a:pPr lvl="1"/>
            <a:r>
              <a:rPr lang="en-US" dirty="0" smtClean="0"/>
              <a:t>Online: is this object similar to something I’ve seen before?</a:t>
            </a:r>
          </a:p>
          <a:p>
            <a:r>
              <a:rPr lang="en-US" dirty="0" smtClean="0"/>
              <a:t>Similarities/differences with the clustering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7543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k</a:t>
            </a:r>
            <a:r>
              <a:rPr lang="en-US" dirty="0" smtClean="0"/>
              <a:t>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Take first </a:t>
            </a:r>
            <a:r>
              <a:rPr lang="en-US" i="1" dirty="0" smtClean="0"/>
              <a:t>k</a:t>
            </a:r>
            <a:r>
              <a:rPr lang="en-US" dirty="0" smtClean="0"/>
              <a:t> bits, bucket objects into 2</a:t>
            </a:r>
            <a:r>
              <a:rPr lang="en-US" i="1" baseline="30000" dirty="0" smtClean="0"/>
              <a:t>k</a:t>
            </a:r>
            <a:r>
              <a:rPr lang="en-US" dirty="0" smtClean="0"/>
              <a:t> sets</a:t>
            </a:r>
          </a:p>
          <a:p>
            <a:pPr lvl="1"/>
            <a:r>
              <a:rPr lang="en-US" dirty="0"/>
              <a:t>Perform brute force pairwise (hamming distance) comparison in each bucket, retain those below hamming distance threshold</a:t>
            </a:r>
          </a:p>
          <a:p>
            <a:r>
              <a:rPr lang="en-US" dirty="0" smtClean="0"/>
              <a:t>Analysis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</a:t>
            </a:r>
            <a:r>
              <a:rPr lang="en-US" dirty="0" smtClean="0"/>
              <a:t>pairs: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Efficiency: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442460"/>
            <a:ext cx="1874520" cy="7391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5486400"/>
            <a:ext cx="294132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9403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m</a:t>
            </a:r>
            <a:r>
              <a:rPr lang="en-US" dirty="0" smtClean="0"/>
              <a:t> Sets of </a:t>
            </a:r>
            <a:r>
              <a:rPr lang="en-US" i="1" dirty="0" smtClean="0"/>
              <a:t>k</a:t>
            </a:r>
            <a:r>
              <a:rPr lang="en-US" dirty="0" smtClean="0"/>
              <a:t>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Choose </a:t>
            </a:r>
            <a:r>
              <a:rPr lang="en-US" i="1" dirty="0" smtClean="0"/>
              <a:t>m</a:t>
            </a:r>
            <a:r>
              <a:rPr lang="en-US" dirty="0" smtClean="0"/>
              <a:t> sets of </a:t>
            </a:r>
            <a:r>
              <a:rPr lang="en-US" i="1" dirty="0" smtClean="0"/>
              <a:t>k</a:t>
            </a:r>
            <a:r>
              <a:rPr lang="en-US" dirty="0" smtClean="0"/>
              <a:t> bits</a:t>
            </a:r>
          </a:p>
          <a:p>
            <a:pPr lvl="1"/>
            <a:r>
              <a:rPr lang="en-US" dirty="0" smtClean="0"/>
              <a:t>For each set, use </a:t>
            </a:r>
            <a:r>
              <a:rPr lang="en-US" i="1" dirty="0" smtClean="0"/>
              <a:t>k</a:t>
            </a:r>
            <a:r>
              <a:rPr lang="en-US" dirty="0" smtClean="0"/>
              <a:t> selected bits to partition </a:t>
            </a:r>
            <a:r>
              <a:rPr lang="en-US" dirty="0"/>
              <a:t>objects into 2</a:t>
            </a:r>
            <a:r>
              <a:rPr lang="en-US" i="1" baseline="30000" dirty="0"/>
              <a:t>k</a:t>
            </a:r>
            <a:r>
              <a:rPr lang="en-US" dirty="0"/>
              <a:t> sets</a:t>
            </a:r>
            <a:endParaRPr lang="en-US" dirty="0" smtClean="0"/>
          </a:p>
          <a:p>
            <a:pPr lvl="1"/>
            <a:r>
              <a:rPr lang="en-US" dirty="0" smtClean="0"/>
              <a:t>Perform </a:t>
            </a:r>
            <a:r>
              <a:rPr lang="en-US" dirty="0"/>
              <a:t>brute force pairwise (hamming distance) comparison in each </a:t>
            </a:r>
            <a:r>
              <a:rPr lang="en-US" dirty="0" smtClean="0"/>
              <a:t>bucket (of each set), </a:t>
            </a:r>
            <a:r>
              <a:rPr lang="en-US" dirty="0"/>
              <a:t>retain those below hamming distance threshold</a:t>
            </a:r>
          </a:p>
          <a:p>
            <a:r>
              <a:rPr lang="en-US" dirty="0" smtClean="0"/>
              <a:t>Analysis: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pairs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/>
              <a:t>Efficiency: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869180"/>
            <a:ext cx="3383280" cy="8458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5715000"/>
            <a:ext cx="337566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4700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Theoretical Results</a:t>
            </a:r>
            <a:endParaRPr lang="en-US" dirty="0"/>
          </a:p>
        </p:txBody>
      </p:sp>
      <p:pic>
        <p:nvPicPr>
          <p:cNvPr id="4" name="Picture 3" descr="precision_theory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371600"/>
            <a:ext cx="8128000" cy="4876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72811" y="457200"/>
            <a:ext cx="18517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Threshold = 0.7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05200" y="1290935"/>
            <a:ext cx="2590800" cy="46166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Gill Sans"/>
                <a:cs typeface="Gill Sans"/>
              </a:rPr>
              <a:t>Recall</a:t>
            </a:r>
            <a:endParaRPr lang="en-US" sz="24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971800" y="6019800"/>
            <a:ext cx="38100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Number of Random Projections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 rot="16200000">
            <a:off x="-272534" y="3625334"/>
            <a:ext cx="198120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Recall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" name="Oval 2"/>
          <p:cNvSpPr/>
          <p:nvPr/>
        </p:nvSpPr>
        <p:spPr bwMode="auto">
          <a:xfrm>
            <a:off x="1371600" y="1524000"/>
            <a:ext cx="1524000" cy="914400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1143000"/>
            <a:ext cx="26977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interesting here?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14051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Querying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Preprocessing: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/>
              <a:t>D</a:t>
            </a:r>
            <a:r>
              <a:rPr lang="en-US" dirty="0"/>
              <a:t>-bit RP signature for every object</a:t>
            </a:r>
          </a:p>
          <a:p>
            <a:pPr lvl="1"/>
            <a:r>
              <a:rPr lang="en-US" dirty="0"/>
              <a:t>Choose </a:t>
            </a:r>
            <a:r>
              <a:rPr lang="en-US" i="1" dirty="0"/>
              <a:t>m</a:t>
            </a:r>
            <a:r>
              <a:rPr lang="en-US" dirty="0"/>
              <a:t> sets of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smtClean="0"/>
              <a:t>bits and use to bucket</a:t>
            </a:r>
          </a:p>
          <a:p>
            <a:pPr lvl="1"/>
            <a:r>
              <a:rPr lang="en-US" dirty="0" smtClean="0"/>
              <a:t>Store signatures in memory (across multiple machines)</a:t>
            </a:r>
          </a:p>
          <a:p>
            <a:r>
              <a:rPr lang="en-US" dirty="0" smtClean="0"/>
              <a:t>Querying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signature of query object, choose </a:t>
            </a:r>
            <a:r>
              <a:rPr lang="en-US" i="1" dirty="0"/>
              <a:t>m</a:t>
            </a:r>
            <a:r>
              <a:rPr lang="en-US" dirty="0"/>
              <a:t> sets of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smtClean="0"/>
              <a:t>bits in same way</a:t>
            </a:r>
          </a:p>
          <a:p>
            <a:pPr lvl="1"/>
            <a:r>
              <a:rPr lang="en-US" dirty="0" smtClean="0"/>
              <a:t>Perform brute-force scan of correct bucket (in parallel)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5312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Issues to Consider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Emphasis on recall, not precision</a:t>
            </a:r>
          </a:p>
          <a:p>
            <a:r>
              <a:rPr lang="en-US" dirty="0" smtClean="0"/>
              <a:t>Two sources of error:</a:t>
            </a:r>
          </a:p>
          <a:p>
            <a:pPr lvl="1"/>
            <a:r>
              <a:rPr lang="en-US" dirty="0" smtClean="0"/>
              <a:t>From LSH</a:t>
            </a:r>
          </a:p>
          <a:p>
            <a:pPr lvl="1"/>
            <a:r>
              <a:rPr lang="en-US" dirty="0" smtClean="0"/>
              <a:t>From using hamming distance as proxy for cosine similarity</a:t>
            </a:r>
          </a:p>
          <a:p>
            <a:r>
              <a:rPr lang="en-US" dirty="0" smtClean="0"/>
              <a:t>Balance of bucket sizes?</a:t>
            </a:r>
          </a:p>
          <a:p>
            <a:r>
              <a:rPr lang="en-US" dirty="0" smtClean="0"/>
              <a:t>Parameter tuning?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89396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“Sliding Window”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 </a:t>
            </a:r>
            <a:r>
              <a:rPr lang="en-US" i="1" dirty="0"/>
              <a:t>D</a:t>
            </a:r>
            <a:r>
              <a:rPr lang="en-US" dirty="0"/>
              <a:t>-bit RP signature for every object</a:t>
            </a:r>
          </a:p>
          <a:p>
            <a:r>
              <a:rPr lang="en-US" dirty="0" smtClean="0"/>
              <a:t>For each object, permute bit signature </a:t>
            </a:r>
            <a:r>
              <a:rPr lang="en-US" i="1" dirty="0" smtClean="0"/>
              <a:t>m</a:t>
            </a:r>
            <a:r>
              <a:rPr lang="en-US" dirty="0" smtClean="0"/>
              <a:t> times</a:t>
            </a:r>
            <a:endParaRPr lang="en-US" dirty="0"/>
          </a:p>
          <a:p>
            <a:r>
              <a:rPr lang="en-US" dirty="0" smtClean="0"/>
              <a:t>For each permutation, sort bit signatures</a:t>
            </a:r>
          </a:p>
          <a:p>
            <a:pPr lvl="1"/>
            <a:r>
              <a:rPr lang="en-US" dirty="0" smtClean="0"/>
              <a:t>Apply sliding window of width </a:t>
            </a:r>
            <a:r>
              <a:rPr lang="en-US" i="1" dirty="0" smtClean="0"/>
              <a:t>B</a:t>
            </a:r>
            <a:r>
              <a:rPr lang="en-US" dirty="0" smtClean="0"/>
              <a:t> over sorted</a:t>
            </a:r>
          </a:p>
          <a:p>
            <a:pPr lvl="1"/>
            <a:r>
              <a:rPr lang="en-US" dirty="0" smtClean="0"/>
              <a:t>Compute hamming distances of bit signatures within window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1351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Mapper:</a:t>
            </a:r>
          </a:p>
          <a:p>
            <a:pPr lvl="1"/>
            <a:r>
              <a:rPr lang="en-US" dirty="0" smtClean="0"/>
              <a:t>Process each individual object in parallel</a:t>
            </a:r>
          </a:p>
          <a:p>
            <a:pPr lvl="1"/>
            <a:r>
              <a:rPr lang="en-US" dirty="0" smtClean="0"/>
              <a:t>Load in random vectors as side data</a:t>
            </a:r>
          </a:p>
          <a:p>
            <a:pPr lvl="1"/>
            <a:r>
              <a:rPr lang="en-US" dirty="0" smtClean="0"/>
              <a:t>Compute bit signature</a:t>
            </a:r>
          </a:p>
          <a:p>
            <a:pPr lvl="1"/>
            <a:r>
              <a:rPr lang="en-US" dirty="0" smtClean="0"/>
              <a:t>Permute </a:t>
            </a:r>
            <a:r>
              <a:rPr lang="en-US" i="1" dirty="0" smtClean="0"/>
              <a:t>m</a:t>
            </a:r>
            <a:r>
              <a:rPr lang="en-US" dirty="0" smtClean="0"/>
              <a:t> times, for each emit: </a:t>
            </a:r>
            <a:br>
              <a:rPr lang="en-US" dirty="0" smtClean="0"/>
            </a:br>
            <a:r>
              <a:rPr lang="en-US" dirty="0" smtClean="0"/>
              <a:t>key = (</a:t>
            </a:r>
            <a:r>
              <a:rPr lang="en-US" i="1" dirty="0" smtClean="0"/>
              <a:t>n</a:t>
            </a:r>
            <a:r>
              <a:rPr lang="en-US" dirty="0" smtClean="0"/>
              <a:t>, signature), where </a:t>
            </a:r>
            <a:r>
              <a:rPr lang="en-US" i="1" dirty="0" smtClean="0"/>
              <a:t>n</a:t>
            </a:r>
            <a:r>
              <a:rPr lang="en-US" dirty="0" smtClean="0"/>
              <a:t> = [ 1 … </a:t>
            </a:r>
            <a:r>
              <a:rPr lang="en-US" i="1" dirty="0" smtClean="0"/>
              <a:t>m</a:t>
            </a:r>
            <a:r>
              <a:rPr lang="en-US" dirty="0" smtClean="0"/>
              <a:t> ]</a:t>
            </a:r>
            <a:br>
              <a:rPr lang="en-US" dirty="0" smtClean="0"/>
            </a:br>
            <a:r>
              <a:rPr lang="en-US" dirty="0" smtClean="0"/>
              <a:t>value = object id</a:t>
            </a:r>
          </a:p>
          <a:p>
            <a:r>
              <a:rPr lang="en-US" dirty="0" smtClean="0"/>
              <a:t>Reduce</a:t>
            </a:r>
          </a:p>
          <a:p>
            <a:pPr lvl="1"/>
            <a:r>
              <a:rPr lang="en-US" dirty="0" smtClean="0"/>
              <a:t>Keep FIFO queue of </a:t>
            </a:r>
            <a:r>
              <a:rPr lang="en-US" i="1" dirty="0" smtClean="0"/>
              <a:t>B</a:t>
            </a:r>
            <a:r>
              <a:rPr lang="en-US" dirty="0" smtClean="0"/>
              <a:t> bit signatures</a:t>
            </a:r>
          </a:p>
          <a:p>
            <a:pPr lvl="1"/>
            <a:r>
              <a:rPr lang="en-US" dirty="0" smtClean="0"/>
              <a:t>For each newly-encountered bit signature, compute hamming distance </a:t>
            </a:r>
            <a:r>
              <a:rPr lang="en-US" dirty="0" err="1" smtClean="0"/>
              <a:t>wrt</a:t>
            </a:r>
            <a:r>
              <a:rPr lang="en-US" dirty="0" smtClean="0"/>
              <a:t> all bit signatures in queue</a:t>
            </a:r>
          </a:p>
          <a:p>
            <a:pPr lvl="1"/>
            <a:r>
              <a:rPr lang="en-US" dirty="0" smtClean="0"/>
              <a:t>Add new bit signature to end of queue, displacing oldest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22865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Slightly Faster MapReduce Variant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reducer, don</a:t>
            </a:r>
            <a:r>
              <a:rPr lang="fr-FR" dirty="0" smtClean="0"/>
              <a:t>’</a:t>
            </a:r>
            <a:r>
              <a:rPr lang="en-US" dirty="0" smtClean="0"/>
              <a:t>t perform hamming distance computations</a:t>
            </a:r>
          </a:p>
          <a:p>
            <a:pPr lvl="1"/>
            <a:r>
              <a:rPr lang="en-US" dirty="0" smtClean="0"/>
              <a:t>Write directly to HDFS in large blocks</a:t>
            </a:r>
          </a:p>
          <a:p>
            <a:r>
              <a:rPr lang="en-US" dirty="0" smtClean="0"/>
              <a:t>Perform hamming distance computations in second mapper-only pass</a:t>
            </a:r>
          </a:p>
          <a:p>
            <a:pPr lvl="1"/>
            <a:r>
              <a:rPr lang="en-US" dirty="0" smtClean="0"/>
              <a:t>Advantages?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132326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ikipedia-logo-v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398347"/>
            <a:ext cx="5562600" cy="507865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02273" y="361899"/>
            <a:ext cx="2500363" cy="400101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Ture et 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al., SIGIR 2011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Study: Wikipedia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Wikipedia (Wikipedia)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308005" y="666699"/>
            <a:ext cx="2997795" cy="400101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 err="1">
                <a:solidFill>
                  <a:srgbClr val="000000"/>
                </a:solidFill>
                <a:latin typeface="Gill Sans"/>
                <a:cs typeface="Gill Sans"/>
              </a:rPr>
              <a:t>Ture</a:t>
            </a:r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and Lin, NAACL 2012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640990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Mining </a:t>
            </a:r>
            <a:r>
              <a:rPr lang="en-US" dirty="0" err="1" smtClean="0"/>
              <a:t>Bitext</a:t>
            </a:r>
            <a:r>
              <a:rPr lang="en-US" dirty="0" smtClean="0"/>
              <a:t> from Wikipedia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extract similar article pairs in </a:t>
            </a:r>
            <a:r>
              <a:rPr lang="en-US" i="1" dirty="0" smtClean="0"/>
              <a:t>different</a:t>
            </a:r>
            <a:r>
              <a:rPr lang="en-US" dirty="0" smtClean="0"/>
              <a:t> languages</a:t>
            </a:r>
          </a:p>
          <a:p>
            <a:pPr lvl="1"/>
            <a:r>
              <a:rPr lang="en-US" dirty="0"/>
              <a:t>Why is this useful?</a:t>
            </a:r>
          </a:p>
          <a:p>
            <a:pPr lvl="1"/>
            <a:r>
              <a:rPr lang="en-US" dirty="0" smtClean="0"/>
              <a:t>Why not just use inter-wiki links?</a:t>
            </a:r>
          </a:p>
          <a:p>
            <a:r>
              <a:rPr lang="en-US" dirty="0" smtClean="0"/>
              <a:t>Use LSH!</a:t>
            </a:r>
          </a:p>
          <a:p>
            <a:pPr lvl="1"/>
            <a:r>
              <a:rPr lang="en-US" dirty="0" smtClean="0"/>
              <a:t>Why is this non-trivial?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7770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Near-duplicate detection of webpages</a:t>
            </a:r>
          </a:p>
          <a:p>
            <a:pPr lvl="1"/>
            <a:r>
              <a:rPr lang="en-US" dirty="0" smtClean="0"/>
              <a:t>Offline vs. online variant of problem</a:t>
            </a:r>
          </a:p>
          <a:p>
            <a:r>
              <a:rPr lang="en-US" dirty="0" smtClean="0"/>
              <a:t>Recommender systems</a:t>
            </a:r>
          </a:p>
          <a:p>
            <a:r>
              <a:rPr lang="en-US" dirty="0" smtClean="0"/>
              <a:t>Forensic text analysis (e.g., plagiarism detection)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5210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63895" y="228600"/>
            <a:ext cx="8798306" cy="2635362"/>
            <a:chOff x="163895" y="228600"/>
            <a:chExt cx="8798306" cy="2635362"/>
          </a:xfrm>
        </p:grpSpPr>
        <p:sp>
          <p:nvSpPr>
            <p:cNvPr id="4" name="Title 1"/>
            <p:cNvSpPr txBox="1">
              <a:spLocks/>
            </p:cNvSpPr>
            <p:nvPr/>
          </p:nvSpPr>
          <p:spPr bwMode="auto">
            <a:xfrm>
              <a:off x="7197497" y="228600"/>
              <a:ext cx="1764704" cy="8818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 vert="horz" wrap="square" lIns="91425" tIns="45713" rIns="91425" bIns="45713" numCol="1" anchor="ctr" anchorCtr="0" compatLnSpc="1">
              <a:prstTxWarp prst="textNoShape">
                <a:avLst/>
              </a:prstTxWarp>
              <a:normAutofit fontScale="70000" lnSpcReduction="20000"/>
            </a:bodyPr>
            <a:lstStyle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 b="1" baseline="0">
                  <a:solidFill>
                    <a:schemeClr val="bg1"/>
                  </a:solidFill>
                  <a:latin typeface="Gill Sans"/>
                  <a:ea typeface="+mj-ea"/>
                  <a:cs typeface="Gill Sans"/>
                </a:defRPr>
              </a:lvl1pPr>
              <a:lvl2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 Black" pitchFamily="34" charset="0"/>
                </a:defRPr>
              </a:lvl2pPr>
              <a:lvl3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 Black" pitchFamily="34" charset="0"/>
                </a:defRPr>
              </a:lvl3pPr>
              <a:lvl4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 Black" pitchFamily="34" charset="0"/>
                </a:defRPr>
              </a:lvl4pPr>
              <a:lvl5pPr algn="l" rtl="0" eaLnBrk="0" fontAlgn="base" hangingPunct="0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chemeClr val="tx1"/>
                  </a:solidFill>
                  <a:latin typeface="Arial Black" pitchFamily="34" charset="0"/>
                </a:defRPr>
              </a:lvl5pPr>
              <a:lvl6pPr marL="457130" algn="l" rtl="0" fontAlgn="base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63300"/>
                  </a:solidFill>
                  <a:latin typeface="Arial Black" pitchFamily="34" charset="0"/>
                </a:defRPr>
              </a:lvl6pPr>
              <a:lvl7pPr marL="914259" algn="l" rtl="0" fontAlgn="base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63300"/>
                  </a:solidFill>
                  <a:latin typeface="Arial Black" pitchFamily="34" charset="0"/>
                </a:defRPr>
              </a:lvl7pPr>
              <a:lvl8pPr marL="1371390" algn="l" rtl="0" fontAlgn="base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63300"/>
                  </a:solidFill>
                  <a:latin typeface="Arial Black" pitchFamily="34" charset="0"/>
                </a:defRPr>
              </a:lvl8pPr>
              <a:lvl9pPr marL="1828519" algn="l" rtl="0" fontAlgn="base">
                <a:spcBef>
                  <a:spcPct val="0"/>
                </a:spcBef>
                <a:spcAft>
                  <a:spcPct val="0"/>
                </a:spcAft>
                <a:defRPr sz="3200">
                  <a:solidFill>
                    <a:srgbClr val="663300"/>
                  </a:solidFill>
                  <a:latin typeface="Arial Black" pitchFamily="34" charset="0"/>
                </a:defRPr>
              </a:lvl9pPr>
            </a:lstStyle>
            <a:p>
              <a:pPr algn="ctr"/>
              <a:r>
                <a:rPr lang="en-US" sz="4000" b="0" dirty="0" smtClean="0">
                  <a:solidFill>
                    <a:srgbClr val="000000"/>
                  </a:solidFill>
                </a:rPr>
                <a:t>Machine Translation</a:t>
              </a:r>
              <a:endParaRPr lang="en-US" sz="4000" b="0" dirty="0">
                <a:solidFill>
                  <a:srgbClr val="000000"/>
                </a:solidFill>
              </a:endParaRPr>
            </a:p>
          </p:txBody>
        </p:sp>
        <p:sp>
          <p:nvSpPr>
            <p:cNvPr id="5" name="Vertical Scroll 4"/>
            <p:cNvSpPr/>
            <p:nvPr/>
          </p:nvSpPr>
          <p:spPr>
            <a:xfrm>
              <a:off x="182824" y="778313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A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6" name="Vertical Scroll 5"/>
            <p:cNvSpPr/>
            <p:nvPr/>
          </p:nvSpPr>
          <p:spPr>
            <a:xfrm>
              <a:off x="2598266" y="756074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" name="Straight Arrow Connector 6"/>
            <p:cNvCxnSpPr>
              <a:stCxn id="5" idx="3"/>
              <a:endCxn id="6" idx="1"/>
            </p:cNvCxnSpPr>
            <p:nvPr/>
          </p:nvCxnSpPr>
          <p:spPr>
            <a:xfrm flipV="1">
              <a:off x="902914" y="1167554"/>
              <a:ext cx="1798222" cy="22239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343259" y="521223"/>
              <a:ext cx="902495" cy="584767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MT </a:t>
              </a:r>
            </a:p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translate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9" name="Straight Arrow Connector 8"/>
            <p:cNvCxnSpPr>
              <a:stCxn id="6" idx="3"/>
            </p:cNvCxnSpPr>
            <p:nvPr/>
          </p:nvCxnSpPr>
          <p:spPr>
            <a:xfrm>
              <a:off x="3318356" y="1167554"/>
              <a:ext cx="977230" cy="0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" name="Rectangle 9"/>
            <p:cNvSpPr/>
            <p:nvPr/>
          </p:nvSpPr>
          <p:spPr>
            <a:xfrm>
              <a:off x="4439603" y="951530"/>
              <a:ext cx="1634539" cy="432048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>
                  <a:solidFill>
                    <a:srgbClr val="000000"/>
                  </a:solidFill>
                  <a:latin typeface="Gill Sans"/>
                  <a:cs typeface="Gill Sans"/>
                </a:rPr>
                <a:t>A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82825" y="404665"/>
              <a:ext cx="864423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German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591371" y="408982"/>
              <a:ext cx="748907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English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13" name="Vertical Scroll 12"/>
            <p:cNvSpPr/>
            <p:nvPr/>
          </p:nvSpPr>
          <p:spPr>
            <a:xfrm>
              <a:off x="170790" y="2041002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</a:t>
              </a: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Gill Sans"/>
                  <a:cs typeface="Gill Sans"/>
                </a:rPr>
                <a:t>B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63895" y="1693910"/>
              <a:ext cx="748907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English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5" name="Straight Arrow Connector 14"/>
            <p:cNvCxnSpPr>
              <a:stCxn id="13" idx="3"/>
            </p:cNvCxnSpPr>
            <p:nvPr/>
          </p:nvCxnSpPr>
          <p:spPr>
            <a:xfrm>
              <a:off x="890881" y="2452482"/>
              <a:ext cx="996281" cy="0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2031178" y="2257026"/>
              <a:ext cx="1511999" cy="432048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B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cxnSp>
        <p:nvCxnSpPr>
          <p:cNvPr id="17" name="Straight Connector 16"/>
          <p:cNvCxnSpPr/>
          <p:nvPr/>
        </p:nvCxnSpPr>
        <p:spPr>
          <a:xfrm>
            <a:off x="110143" y="3373251"/>
            <a:ext cx="8852059" cy="0"/>
          </a:xfrm>
          <a:prstGeom prst="line">
            <a:avLst/>
          </a:prstGeom>
          <a:ln>
            <a:prstDash val="sysDash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228444" y="3461568"/>
            <a:ext cx="8800387" cy="2642754"/>
            <a:chOff x="228444" y="3461568"/>
            <a:chExt cx="8800387" cy="2642754"/>
          </a:xfrm>
        </p:grpSpPr>
        <p:sp>
          <p:nvSpPr>
            <p:cNvPr id="18" name="Vertical Scroll 17"/>
            <p:cNvSpPr/>
            <p:nvPr/>
          </p:nvSpPr>
          <p:spPr>
            <a:xfrm>
              <a:off x="247373" y="4018673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A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9" name="Straight Arrow Connector 18"/>
            <p:cNvCxnSpPr>
              <a:stCxn id="22" idx="3"/>
              <a:endCxn id="28" idx="1"/>
            </p:cNvCxnSpPr>
            <p:nvPr/>
          </p:nvCxnSpPr>
          <p:spPr>
            <a:xfrm flipV="1">
              <a:off x="3535887" y="4418487"/>
              <a:ext cx="1618124" cy="0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3847582" y="3767275"/>
              <a:ext cx="1184040" cy="584767"/>
            </a:xfrm>
            <a:prstGeom prst="rect">
              <a:avLst/>
            </a:prstGeom>
            <a:noFill/>
            <a:effectLst/>
          </p:spPr>
          <p:txBody>
            <a:bodyPr wrap="squar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CLIR translate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21" name="Straight Arrow Connector 20"/>
            <p:cNvCxnSpPr>
              <a:stCxn id="18" idx="3"/>
              <a:endCxn id="22" idx="1"/>
            </p:cNvCxnSpPr>
            <p:nvPr/>
          </p:nvCxnSpPr>
          <p:spPr>
            <a:xfrm flipV="1">
              <a:off x="967463" y="4427387"/>
              <a:ext cx="919699" cy="2766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" name="Rectangle 21"/>
            <p:cNvSpPr/>
            <p:nvPr/>
          </p:nvSpPr>
          <p:spPr>
            <a:xfrm>
              <a:off x="1887162" y="4169968"/>
              <a:ext cx="1648725" cy="514837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A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247374" y="3645025"/>
              <a:ext cx="864423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German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24" name="Vertical Scroll 23"/>
            <p:cNvSpPr/>
            <p:nvPr/>
          </p:nvSpPr>
          <p:spPr>
            <a:xfrm>
              <a:off x="235339" y="5281362"/>
              <a:ext cx="822960" cy="822960"/>
            </a:xfrm>
            <a:prstGeom prst="verticalScroll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/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</a:t>
              </a: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Gill Sans"/>
                  <a:cs typeface="Gill Sans"/>
                </a:rPr>
                <a:t>B</a:t>
              </a: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8444" y="4934270"/>
              <a:ext cx="748907" cy="338546"/>
            </a:xfrm>
            <a:prstGeom prst="rect">
              <a:avLst/>
            </a:prstGeom>
            <a:noFill/>
            <a:effectLst/>
          </p:spPr>
          <p:txBody>
            <a:bodyPr wrap="none" lIns="91432" tIns="45716" rIns="91432" bIns="45716" rtlCol="0">
              <a:spAutoFit/>
            </a:bodyPr>
            <a:lstStyle/>
            <a:p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English</a:t>
              </a:r>
              <a:endParaRPr lang="en-US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26" name="Straight Arrow Connector 25"/>
            <p:cNvCxnSpPr>
              <a:stCxn id="24" idx="3"/>
              <a:endCxn id="27" idx="1"/>
            </p:cNvCxnSpPr>
            <p:nvPr/>
          </p:nvCxnSpPr>
          <p:spPr>
            <a:xfrm>
              <a:off x="955429" y="5692842"/>
              <a:ext cx="931733" cy="0"/>
            </a:xfrm>
            <a:prstGeom prst="straightConnector1">
              <a:avLst/>
            </a:prstGeom>
            <a:ln w="28575" cmpd="sng">
              <a:solidFill>
                <a:srgbClr val="000000"/>
              </a:solidFill>
              <a:tailEnd type="arrow" w="lg" len="med"/>
            </a:ln>
            <a:effectLst/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7" name="Rectangle 26"/>
            <p:cNvSpPr/>
            <p:nvPr/>
          </p:nvSpPr>
          <p:spPr>
            <a:xfrm>
              <a:off x="1887162" y="5497386"/>
              <a:ext cx="1656015" cy="432048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B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5154011" y="4114744"/>
              <a:ext cx="1637984" cy="607485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lIns="91432" tIns="45716" rIns="91432" bIns="45716" rtlCol="0" anchor="ctr"/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doc vector </a:t>
              </a:r>
              <a:r>
                <a:rPr lang="en-US" b="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v</a:t>
              </a:r>
              <a:r>
                <a:rPr lang="en-US" b="0" baseline="-2500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A</a:t>
              </a:r>
              <a:endParaRPr lang="en-US" b="0" baseline="-250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sp>
          <p:nvSpPr>
            <p:cNvPr id="29" name="Title 1"/>
            <p:cNvSpPr txBox="1">
              <a:spLocks/>
            </p:cNvSpPr>
            <p:nvPr/>
          </p:nvSpPr>
          <p:spPr>
            <a:xfrm>
              <a:off x="7162800" y="3461568"/>
              <a:ext cx="1866031" cy="881832"/>
            </a:xfrm>
            <a:prstGeom prst="rect">
              <a:avLst/>
            </a:prstGeom>
            <a:effectLst/>
          </p:spPr>
          <p:txBody>
            <a:bodyPr vert="horz" lIns="91432" tIns="45716" rIns="91432" bIns="45716" rtlCol="0" anchor="ctr">
              <a:noAutofit/>
            </a:bodyPr>
            <a:lstStyle>
              <a:lvl1pPr algn="ctr" defTabSz="457200" rtl="0" eaLnBrk="1" latinLnBrk="0" hangingPunct="1"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28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“Vector”</a:t>
              </a:r>
              <a:br>
                <a:rPr lang="en-US" sz="28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</a:br>
              <a:r>
                <a:rPr lang="en-US" sz="28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Translation</a:t>
              </a:r>
              <a:endParaRPr lang="en-US" sz="2800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400" y="5069840"/>
            <a:ext cx="3611880" cy="64008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5913120"/>
            <a:ext cx="3002280" cy="640080"/>
          </a:xfrm>
          <a:prstGeom prst="rect">
            <a:avLst/>
          </a:prstGeom>
        </p:spPr>
      </p:pic>
      <p:sp>
        <p:nvSpPr>
          <p:cNvPr id="36" name="Title 1"/>
          <p:cNvSpPr txBox="1">
            <a:spLocks/>
          </p:cNvSpPr>
          <p:nvPr/>
        </p:nvSpPr>
        <p:spPr bwMode="auto">
          <a:xfrm>
            <a:off x="4343400" y="2470968"/>
            <a:ext cx="2514600" cy="881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  <a:normAutofit/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dirty="0" smtClean="0">
                <a:solidFill>
                  <a:srgbClr val="000000"/>
                </a:solidFill>
              </a:rPr>
              <a:t>Tradeoffs?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9194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Translations are noisy!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505256"/>
            <a:ext cx="7973888" cy="51241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33400" y="990600"/>
            <a:ext cx="8221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Question:  To what extent are “ground truth” mutual translation pairs similar? 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71947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2304728" y="1343510"/>
            <a:ext cx="1152128" cy="914400"/>
          </a:xfrm>
          <a:prstGeom prst="round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German articles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ounded Rectangle 4"/>
          <p:cNvSpPr/>
          <p:nvPr/>
        </p:nvSpPr>
        <p:spPr>
          <a:xfrm>
            <a:off x="4152573" y="1374338"/>
            <a:ext cx="1152128" cy="914400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English</a:t>
            </a:r>
          </a:p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articles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6" name="Straight Arrow Connector 5"/>
          <p:cNvCxnSpPr>
            <a:stCxn id="5" idx="2"/>
            <a:endCxn id="18" idx="7"/>
          </p:cNvCxnSpPr>
          <p:nvPr/>
        </p:nvCxnSpPr>
        <p:spPr>
          <a:xfrm flipH="1">
            <a:off x="4520331" y="2288739"/>
            <a:ext cx="208307" cy="512173"/>
          </a:xfrm>
          <a:prstGeom prst="straightConnector1">
            <a:avLst/>
          </a:prstGeom>
          <a:ln>
            <a:tailEnd type="arrow" w="lg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4" idx="2"/>
            <a:endCxn id="18" idx="1"/>
          </p:cNvCxnSpPr>
          <p:nvPr/>
        </p:nvCxnSpPr>
        <p:spPr>
          <a:xfrm>
            <a:off x="2880792" y="2257911"/>
            <a:ext cx="315688" cy="543001"/>
          </a:xfrm>
          <a:prstGeom prst="straightConnector1">
            <a:avLst/>
          </a:prstGeom>
          <a:ln>
            <a:tailEnd type="arrow" w="lg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endCxn id="10" idx="1"/>
          </p:cNvCxnSpPr>
          <p:nvPr/>
        </p:nvCxnSpPr>
        <p:spPr>
          <a:xfrm>
            <a:off x="4746426" y="3108582"/>
            <a:ext cx="663774" cy="20182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 descr="Screen shot 2011-07-03 at 11.12.4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400" y="1269538"/>
            <a:ext cx="1342275" cy="1026446"/>
          </a:xfrm>
          <a:prstGeom prst="rect">
            <a:avLst/>
          </a:prstGeom>
          <a:ln>
            <a:solidFill>
              <a:srgbClr val="000000"/>
            </a:solidFill>
          </a:ln>
          <a:effectLst/>
        </p:spPr>
      </p:pic>
      <p:sp>
        <p:nvSpPr>
          <p:cNvPr id="10" name="Rounded Rectangle 9"/>
          <p:cNvSpPr/>
          <p:nvPr/>
        </p:nvSpPr>
        <p:spPr>
          <a:xfrm>
            <a:off x="5410200" y="2743200"/>
            <a:ext cx="2667000" cy="771128"/>
          </a:xfrm>
          <a:prstGeom prst="round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document vectors</a:t>
            </a:r>
          </a:p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(English)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269538"/>
            <a:ext cx="1359691" cy="1015276"/>
          </a:xfrm>
          <a:prstGeom prst="rect">
            <a:avLst/>
          </a:prstGeom>
          <a:ln>
            <a:solidFill>
              <a:schemeClr val="bg1"/>
            </a:solidFill>
          </a:ln>
          <a:effectLst/>
        </p:spPr>
      </p:pic>
      <p:sp>
        <p:nvSpPr>
          <p:cNvPr id="12" name="Rounded Rectangle 11"/>
          <p:cNvSpPr/>
          <p:nvPr/>
        </p:nvSpPr>
        <p:spPr>
          <a:xfrm>
            <a:off x="5410200" y="5708881"/>
            <a:ext cx="2667000" cy="762000"/>
          </a:xfrm>
          <a:prstGeom prst="round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Similar article pairs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410200" y="4197118"/>
            <a:ext cx="2667000" cy="762000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Signatures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Oval 13"/>
          <p:cNvSpPr/>
          <p:nvPr/>
        </p:nvSpPr>
        <p:spPr>
          <a:xfrm>
            <a:off x="2895601" y="4114800"/>
            <a:ext cx="1905000" cy="926637"/>
          </a:xfrm>
          <a:prstGeom prst="ellipse">
            <a:avLst/>
          </a:prstGeom>
          <a:ln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>
                <a:solidFill>
                  <a:srgbClr val="000000"/>
                </a:solidFill>
                <a:effectLst/>
                <a:latin typeface="Gill Sans"/>
                <a:cs typeface="Gill Sans"/>
              </a:rPr>
              <a:t>Signature generation</a:t>
            </a:r>
          </a:p>
        </p:txBody>
      </p:sp>
      <p:cxnSp>
        <p:nvCxnSpPr>
          <p:cNvPr id="15" name="Straight Arrow Connector 14"/>
          <p:cNvCxnSpPr>
            <a:stCxn id="14" idx="6"/>
            <a:endCxn id="13" idx="1"/>
          </p:cNvCxnSpPr>
          <p:nvPr/>
        </p:nvCxnSpPr>
        <p:spPr>
          <a:xfrm flipV="1">
            <a:off x="4800601" y="4578118"/>
            <a:ext cx="609599" cy="1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7" idx="6"/>
            <a:endCxn id="12" idx="1"/>
          </p:cNvCxnSpPr>
          <p:nvPr/>
        </p:nvCxnSpPr>
        <p:spPr>
          <a:xfrm flipV="1">
            <a:off x="4800600" y="6089881"/>
            <a:ext cx="609600" cy="1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2895600" y="5626563"/>
            <a:ext cx="1905000" cy="926637"/>
          </a:xfrm>
          <a:prstGeom prst="ellipse">
            <a:avLst/>
          </a:prstGeom>
          <a:ln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LSH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2922301" y="2667000"/>
            <a:ext cx="1872208" cy="914400"/>
          </a:xfrm>
          <a:prstGeom prst="ellipse">
            <a:avLst/>
          </a:prstGeom>
          <a:ln/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Preprocess</a:t>
            </a:r>
            <a:endParaRPr lang="en-US" sz="2000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19" name="Straight Arrow Connector 18"/>
          <p:cNvCxnSpPr>
            <a:endCxn id="14" idx="7"/>
          </p:cNvCxnSpPr>
          <p:nvPr/>
        </p:nvCxnSpPr>
        <p:spPr>
          <a:xfrm flipH="1">
            <a:off x="4521620" y="3505200"/>
            <a:ext cx="888580" cy="74530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4495800" y="4969697"/>
            <a:ext cx="888580" cy="74530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18806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Collection: 3.44m English + 1.47m </a:t>
            </a:r>
            <a:r>
              <a:rPr lang="en-US" dirty="0"/>
              <a:t>German Wikipedia</a:t>
            </a:r>
          </a:p>
          <a:p>
            <a:pPr lvl="1"/>
            <a:r>
              <a:rPr lang="en-US" dirty="0"/>
              <a:t>Brute force: 5.05 </a:t>
            </a:r>
            <a:r>
              <a:rPr lang="en-US" dirty="0" smtClean="0"/>
              <a:t>trillion comparisons</a:t>
            </a:r>
          </a:p>
          <a:p>
            <a:r>
              <a:rPr lang="en-US" dirty="0" smtClean="0"/>
              <a:t>Task: extract similar documents with cosine similarity &gt; 0.3</a:t>
            </a:r>
          </a:p>
          <a:p>
            <a:r>
              <a:rPr lang="en-US" dirty="0" smtClean="0"/>
              <a:t>Representation: 1000 bit random projections</a:t>
            </a:r>
          </a:p>
          <a:p>
            <a:r>
              <a:rPr lang="en-US" dirty="0" smtClean="0"/>
              <a:t>Ground truth:</a:t>
            </a:r>
          </a:p>
          <a:p>
            <a:pPr lvl="1"/>
            <a:r>
              <a:rPr lang="en-US" dirty="0" smtClean="0"/>
              <a:t>Sample ~1000 German Wikipedia articles</a:t>
            </a:r>
          </a:p>
          <a:p>
            <a:r>
              <a:rPr lang="en-US" dirty="0" smtClean="0"/>
              <a:t>Evaluation metrics:</a:t>
            </a:r>
          </a:p>
          <a:p>
            <a:pPr lvl="1"/>
            <a:r>
              <a:rPr lang="en-US" dirty="0" smtClean="0"/>
              <a:t>Time</a:t>
            </a:r>
          </a:p>
          <a:p>
            <a:pPr lvl="1"/>
            <a:r>
              <a:rPr lang="en-US" dirty="0" smtClean="0"/>
              <a:t>Relative cost</a:t>
            </a:r>
          </a:p>
          <a:p>
            <a:pPr lvl="1"/>
            <a:r>
              <a:rPr lang="en-US" dirty="0" smtClean="0"/>
              <a:t>Recall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077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pic>
        <p:nvPicPr>
          <p:cNvPr id="4" name="Picture 3" descr="actual_running_time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934105"/>
            <a:ext cx="8255000" cy="57716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08065" y="457200"/>
            <a:ext cx="1978135" cy="40010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(16 node cluster)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562600" y="1143000"/>
            <a:ext cx="2888590" cy="400101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64 million document pairs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557524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 of Error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Hamming distance computation introduces error!</a:t>
            </a:r>
          </a:p>
          <a:p>
            <a:pPr lvl="1"/>
            <a:r>
              <a:rPr lang="en-US" dirty="0" smtClean="0"/>
              <a:t>1000-bit random projections yields ~0.04 absolute error</a:t>
            </a:r>
          </a:p>
          <a:p>
            <a:pPr lvl="1"/>
            <a:r>
              <a:rPr lang="en-US" dirty="0" smtClean="0"/>
              <a:t>Maximum obtainable recall is 0.76</a:t>
            </a:r>
          </a:p>
          <a:p>
            <a:r>
              <a:rPr lang="en-US" dirty="0" smtClean="0"/>
              <a:t>Why not just compute cosine similarity?</a:t>
            </a:r>
          </a:p>
          <a:p>
            <a:pPr lvl="1"/>
            <a:r>
              <a:rPr lang="en-US" dirty="0" smtClean="0"/>
              <a:t>20 times slower than computing hamming distance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800" y="6167743"/>
            <a:ext cx="8608981" cy="461657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Let’s renormalize with respect to hamming distance upper bound…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8498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adeoff50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61" y="951335"/>
            <a:ext cx="8228571" cy="5760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Lunch!</a:t>
            </a:r>
            <a:endParaRPr lang="en-US" dirty="0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1357300" y="4318631"/>
            <a:ext cx="1233500" cy="405769"/>
          </a:xfrm>
          <a:prstGeom prst="straightConnector1">
            <a:avLst/>
          </a:prstGeom>
          <a:ln w="15875">
            <a:solidFill>
              <a:srgbClr val="0000FF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/>
          <p:nvPr/>
        </p:nvCxnSpPr>
        <p:spPr>
          <a:xfrm>
            <a:off x="3959106" y="1798216"/>
            <a:ext cx="1008112" cy="1548176"/>
          </a:xfrm>
          <a:prstGeom prst="straightConnector1">
            <a:avLst/>
          </a:prstGeom>
          <a:ln w="15875">
            <a:solidFill>
              <a:srgbClr val="0000FF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590800" y="4419600"/>
            <a:ext cx="1224136" cy="707878"/>
          </a:xfrm>
          <a:prstGeom prst="rect">
            <a:avLst/>
          </a:prstGeom>
          <a:noFill/>
        </p:spPr>
        <p:txBody>
          <a:bodyPr wrap="squar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95% recall</a:t>
            </a:r>
          </a:p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39% cost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2000" y="3330722"/>
            <a:ext cx="1224136" cy="707878"/>
          </a:xfrm>
          <a:prstGeom prst="rect">
            <a:avLst/>
          </a:prstGeom>
          <a:noFill/>
        </p:spPr>
        <p:txBody>
          <a:bodyPr wrap="squar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99% recall</a:t>
            </a:r>
          </a:p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70% cost</a:t>
            </a:r>
          </a:p>
        </p:txBody>
      </p:sp>
    </p:spTree>
    <p:extLst>
      <p:ext uri="{BB962C8B-B14F-4D97-AF65-F5344CB8AC3E}">
        <p14:creationId xmlns:p14="http://schemas.microsoft.com/office/powerpoint/2010/main" val="37400617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radeoff500+1500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861" y="951335"/>
            <a:ext cx="8228571" cy="5760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Free Lunch!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203848" y="1772816"/>
            <a:ext cx="393128" cy="1728192"/>
          </a:xfrm>
          <a:prstGeom prst="straightConnector1">
            <a:avLst/>
          </a:prstGeom>
          <a:ln w="15875">
            <a:solidFill>
              <a:srgbClr val="FF0000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3200400" y="3483122"/>
            <a:ext cx="1239250" cy="707878"/>
          </a:xfrm>
          <a:prstGeom prst="rect">
            <a:avLst/>
          </a:prstGeom>
          <a:noFill/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99% recall</a:t>
            </a:r>
          </a:p>
          <a:p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62% cost</a:t>
            </a: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357300" y="4318631"/>
            <a:ext cx="1233500" cy="405769"/>
          </a:xfrm>
          <a:prstGeom prst="straightConnector1">
            <a:avLst/>
          </a:prstGeom>
          <a:ln w="15875">
            <a:solidFill>
              <a:srgbClr val="0000FF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959106" y="1798216"/>
            <a:ext cx="1008112" cy="1548176"/>
          </a:xfrm>
          <a:prstGeom prst="straightConnector1">
            <a:avLst/>
          </a:prstGeom>
          <a:ln w="15875">
            <a:solidFill>
              <a:srgbClr val="0000FF"/>
            </a:solidFill>
            <a:prstDash val="sysDash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590800" y="4419600"/>
            <a:ext cx="1224136" cy="707878"/>
          </a:xfrm>
          <a:prstGeom prst="rect">
            <a:avLst/>
          </a:prstGeom>
          <a:noFill/>
        </p:spPr>
        <p:txBody>
          <a:bodyPr wrap="squar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95% recall</a:t>
            </a:r>
          </a:p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39% cost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572000" y="3330722"/>
            <a:ext cx="1224136" cy="707878"/>
          </a:xfrm>
          <a:prstGeom prst="rect">
            <a:avLst/>
          </a:prstGeom>
          <a:noFill/>
        </p:spPr>
        <p:txBody>
          <a:bodyPr wrap="square" lIns="91432" tIns="45716" rIns="91432" bIns="45716" rtlCol="0">
            <a:spAutoFit/>
          </a:bodyPr>
          <a:lstStyle/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99% recall</a:t>
            </a:r>
          </a:p>
          <a:p>
            <a:r>
              <a:rPr lang="en-US" sz="2000" b="0" dirty="0">
                <a:solidFill>
                  <a:srgbClr val="0000FF"/>
                </a:solidFill>
                <a:latin typeface="Gill Sans"/>
                <a:cs typeface="Gill Sans"/>
              </a:rPr>
              <a:t>70% cost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029200" y="609600"/>
            <a:ext cx="3778031" cy="461657"/>
          </a:xfrm>
          <a:prstGeom prst="rect">
            <a:avLst/>
          </a:prstGeom>
          <a:noFill/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100%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recall? Don’t use LSH!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788574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Parallel Sentence Extraction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parallel sentence extraction as a classification problem</a:t>
            </a:r>
          </a:p>
          <a:p>
            <a:pPr lvl="1"/>
            <a:r>
              <a:rPr lang="en-US" dirty="0" smtClean="0"/>
              <a:t>Given a candidate pair, classify as “parallel” or “not parallel”</a:t>
            </a:r>
          </a:p>
          <a:p>
            <a:r>
              <a:rPr lang="en-US" dirty="0" smtClean="0"/>
              <a:t>What’s the problem?</a:t>
            </a:r>
          </a:p>
          <a:p>
            <a:pPr lvl="1"/>
            <a:r>
              <a:rPr lang="en-US" dirty="0" smtClean="0"/>
              <a:t>64m document pairs yields 400b raw sentence pairs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544862" y="6167743"/>
            <a:ext cx="6370538" cy="461657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that quote about premature optimization?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76722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Two-Step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Approach:</a:t>
            </a:r>
          </a:p>
          <a:p>
            <a:pPr lvl="1"/>
            <a:r>
              <a:rPr lang="en-US" dirty="0" smtClean="0"/>
              <a:t>Apply a few simple heuristics</a:t>
            </a:r>
          </a:p>
          <a:p>
            <a:pPr lvl="1"/>
            <a:r>
              <a:rPr lang="en-US" dirty="0" smtClean="0"/>
              <a:t>“Simple” classifier: efficiently filters out irrelevant pairs</a:t>
            </a:r>
          </a:p>
          <a:p>
            <a:pPr lvl="1"/>
            <a:r>
              <a:rPr lang="en-US" dirty="0" smtClean="0"/>
              <a:t>“Complex” classifier: effectively classifies remaining pairs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3370684"/>
            <a:ext cx="8382000" cy="2877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0168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Near-Duplicate Detection of Webpages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source of the problem?</a:t>
            </a:r>
          </a:p>
          <a:p>
            <a:pPr lvl="1"/>
            <a:r>
              <a:rPr lang="en-US" dirty="0" smtClean="0"/>
              <a:t>Mirror pages (legit)</a:t>
            </a:r>
          </a:p>
          <a:p>
            <a:pPr lvl="1"/>
            <a:r>
              <a:rPr lang="en-US" dirty="0" smtClean="0"/>
              <a:t>Spam farms (non-legit)</a:t>
            </a:r>
          </a:p>
          <a:p>
            <a:pPr lvl="1"/>
            <a:r>
              <a:rPr lang="en-US" dirty="0" smtClean="0"/>
              <a:t>Additional complications (e.g., </a:t>
            </a:r>
            <a:r>
              <a:rPr lang="en-US" dirty="0" err="1" smtClean="0"/>
              <a:t>nav</a:t>
            </a:r>
            <a:r>
              <a:rPr lang="en-US" dirty="0" smtClean="0"/>
              <a:t> bars)</a:t>
            </a:r>
          </a:p>
          <a:p>
            <a:r>
              <a:rPr lang="en-US" dirty="0" smtClean="0"/>
              <a:t>Naïve algorithm:</a:t>
            </a:r>
          </a:p>
          <a:p>
            <a:pPr lvl="1"/>
            <a:r>
              <a:rPr lang="en-US" dirty="0" smtClean="0"/>
              <a:t>Compute cryptographic hash for webpage (e.g., MD5)</a:t>
            </a:r>
          </a:p>
          <a:p>
            <a:pPr lvl="1"/>
            <a:r>
              <a:rPr lang="en-US" dirty="0" smtClean="0"/>
              <a:t>Insert hash values into a big hash table</a:t>
            </a:r>
          </a:p>
          <a:p>
            <a:pPr lvl="1"/>
            <a:r>
              <a:rPr lang="en-US" dirty="0" smtClean="0"/>
              <a:t>Compute hash for new webpage: collision implies duplicate </a:t>
            </a:r>
          </a:p>
          <a:p>
            <a:r>
              <a:rPr lang="en-US" dirty="0" smtClean="0"/>
              <a:t>What</a:t>
            </a:r>
            <a:r>
              <a:rPr lang="fr-FR" dirty="0" smtClean="0"/>
              <a:t>’</a:t>
            </a:r>
            <a:r>
              <a:rPr lang="en-US" dirty="0" smtClean="0"/>
              <a:t>s the issue?</a:t>
            </a:r>
          </a:p>
          <a:p>
            <a:r>
              <a:rPr lang="en-US" dirty="0" smtClean="0"/>
              <a:t>Intuition:</a:t>
            </a:r>
          </a:p>
          <a:p>
            <a:pPr lvl="1"/>
            <a:r>
              <a:rPr lang="en-US" dirty="0"/>
              <a:t>Hash function needs to be tolerant of minor differences</a:t>
            </a:r>
          </a:p>
          <a:p>
            <a:pPr lvl="1"/>
            <a:r>
              <a:rPr lang="en-US" dirty="0" smtClean="0"/>
              <a:t>High similarity implies higher probability of hash collision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5407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Algorithm 1</a:t>
            </a:r>
          </a:p>
          <a:p>
            <a:pPr lvl="1"/>
            <a:r>
              <a:rPr lang="en-US" dirty="0" smtClean="0"/>
              <a:t>Mapper processes both English and foreign collection</a:t>
            </a:r>
          </a:p>
          <a:p>
            <a:pPr lvl="2"/>
            <a:r>
              <a:rPr lang="en-US" dirty="0" smtClean="0"/>
              <a:t>Load all (</a:t>
            </a:r>
            <a:r>
              <a:rPr lang="en-US" i="1" dirty="0" smtClean="0"/>
              <a:t>d</a:t>
            </a:r>
            <a:r>
              <a:rPr lang="en-US" i="1" baseline="-25000" dirty="0" smtClean="0"/>
              <a:t>e</a:t>
            </a:r>
            <a:r>
              <a:rPr lang="en-US" dirty="0" smtClean="0"/>
              <a:t>, </a:t>
            </a:r>
            <a:r>
              <a:rPr lang="en-US" i="1" dirty="0" err="1" smtClean="0"/>
              <a:t>d</a:t>
            </a:r>
            <a:r>
              <a:rPr lang="en-US" i="1" baseline="-25000" dirty="0" err="1" smtClean="0"/>
              <a:t>f</a:t>
            </a:r>
            <a:r>
              <a:rPr lang="en-US" dirty="0" smtClean="0"/>
              <a:t>) similarity pairs in memory as side data</a:t>
            </a:r>
          </a:p>
          <a:p>
            <a:pPr lvl="2"/>
            <a:r>
              <a:rPr lang="en-US" dirty="0" smtClean="0"/>
              <a:t>When encountering relevant document, emit (</a:t>
            </a:r>
            <a:r>
              <a:rPr lang="en-US" i="1" dirty="0" smtClean="0"/>
              <a:t>d</a:t>
            </a:r>
            <a:r>
              <a:rPr lang="en-US" i="1" baseline="-25000" dirty="0" smtClean="0"/>
              <a:t>e</a:t>
            </a:r>
            <a:r>
              <a:rPr lang="en-US" dirty="0" smtClean="0"/>
              <a:t>, </a:t>
            </a:r>
            <a:r>
              <a:rPr lang="en-US" i="1" dirty="0" err="1" smtClean="0"/>
              <a:t>d</a:t>
            </a:r>
            <a:r>
              <a:rPr lang="en-US" i="1" baseline="-25000" dirty="0" err="1" smtClean="0"/>
              <a:t>f</a:t>
            </a:r>
            <a:r>
              <a:rPr lang="en-US" dirty="0" smtClean="0"/>
              <a:t>) pair as key, list of sentence vectors as value</a:t>
            </a:r>
          </a:p>
          <a:p>
            <a:pPr lvl="1"/>
            <a:r>
              <a:rPr lang="en-US" dirty="0" smtClean="0"/>
              <a:t>Reducer:</a:t>
            </a:r>
          </a:p>
          <a:p>
            <a:pPr lvl="2"/>
            <a:r>
              <a:rPr lang="en-US" dirty="0" smtClean="0"/>
              <a:t>Gather sentence vectors, compute Cartesian product and apply classifier</a:t>
            </a:r>
            <a:endParaRPr lang="en-US" dirty="0"/>
          </a:p>
          <a:p>
            <a:r>
              <a:rPr lang="en-US" dirty="0" smtClean="0"/>
              <a:t>Algorithm 2</a:t>
            </a:r>
          </a:p>
          <a:p>
            <a:pPr lvl="1"/>
            <a:r>
              <a:rPr lang="en-US" dirty="0" smtClean="0"/>
              <a:t>Same idea as first, except with stripes pattern</a:t>
            </a:r>
          </a:p>
          <a:p>
            <a:r>
              <a:rPr lang="en-US" dirty="0" smtClean="0"/>
              <a:t>Which is faster?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538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Pipeline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993032" y="1685793"/>
            <a:ext cx="7749132" cy="2217003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316500" y="4697788"/>
            <a:ext cx="6423336" cy="1517135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458643" y="2137919"/>
            <a:ext cx="1401538" cy="516889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Gill Sans"/>
                <a:cs typeface="Gill Sans"/>
              </a:rPr>
              <a:t>P</a:t>
            </a:r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reprocess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289316" y="2137921"/>
            <a:ext cx="1656299" cy="516889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Signature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Generation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146052" y="2536793"/>
            <a:ext cx="1399162" cy="811569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Sliding Window</a:t>
            </a:r>
          </a:p>
          <a:p>
            <a:pPr algn="ctr"/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Algorithm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714319" y="5288711"/>
            <a:ext cx="1654510" cy="736096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Candidate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Generation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564659" y="5297226"/>
            <a:ext cx="2291169" cy="727581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2-step Parallel Sentence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Classifier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11" name="Elbow Connector 10"/>
          <p:cNvCxnSpPr>
            <a:stCxn id="6" idx="3"/>
            <a:endCxn id="7" idx="1"/>
          </p:cNvCxnSpPr>
          <p:nvPr/>
        </p:nvCxnSpPr>
        <p:spPr>
          <a:xfrm>
            <a:off x="2860181" y="2396364"/>
            <a:ext cx="1429135" cy="2"/>
          </a:xfrm>
          <a:prstGeom prst="bentConnector3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820302" y="1983693"/>
            <a:ext cx="1229173" cy="338546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doc </a:t>
            </a:r>
            <a:r>
              <a:rPr lang="en-US" b="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vectors</a:t>
            </a:r>
            <a:r>
              <a:rPr lang="en-US" b="0" baseline="-2500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F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1235104">
            <a:off x="6028865" y="2133023"/>
            <a:ext cx="1075786" cy="338546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b="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signatures</a:t>
            </a:r>
            <a:r>
              <a:rPr lang="en-US" b="0" baseline="-2500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F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14" name="Straight Arrow Connector 13"/>
          <p:cNvCxnSpPr>
            <a:stCxn id="7" idx="3"/>
          </p:cNvCxnSpPr>
          <p:nvPr/>
        </p:nvCxnSpPr>
        <p:spPr>
          <a:xfrm>
            <a:off x="5945615" y="2396366"/>
            <a:ext cx="1200437" cy="437373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endCxn id="32" idx="1"/>
          </p:cNvCxnSpPr>
          <p:nvPr/>
        </p:nvCxnSpPr>
        <p:spPr>
          <a:xfrm>
            <a:off x="2742226" y="3348361"/>
            <a:ext cx="1547090" cy="0"/>
          </a:xfrm>
          <a:prstGeom prst="bentConnector3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2812052" y="2936527"/>
            <a:ext cx="1233381" cy="338546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doc </a:t>
            </a:r>
            <a:r>
              <a:rPr lang="en-US" b="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vectors</a:t>
            </a:r>
            <a:r>
              <a:rPr lang="en-US" b="0" baseline="-2500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E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 rot="20917854">
            <a:off x="6020371" y="3229437"/>
            <a:ext cx="1079994" cy="338546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b="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signatures</a:t>
            </a:r>
            <a:r>
              <a:rPr lang="en-US" b="0" baseline="-25000" dirty="0" err="1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E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18" name="Straight Arrow Connector 17"/>
          <p:cNvCxnSpPr>
            <a:stCxn id="32" idx="3"/>
          </p:cNvCxnSpPr>
          <p:nvPr/>
        </p:nvCxnSpPr>
        <p:spPr>
          <a:xfrm flipV="1">
            <a:off x="5945615" y="3089916"/>
            <a:ext cx="1200437" cy="258445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11603" y="2353017"/>
            <a:ext cx="1247039" cy="1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29991" y="1685794"/>
            <a:ext cx="1409516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source</a:t>
            </a:r>
          </a:p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collection F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>
            <a:endCxn id="31" idx="1"/>
          </p:cNvCxnSpPr>
          <p:nvPr/>
        </p:nvCxnSpPr>
        <p:spPr>
          <a:xfrm>
            <a:off x="211603" y="3348353"/>
            <a:ext cx="1247039" cy="8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01945" y="2702030"/>
            <a:ext cx="1900182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target</a:t>
            </a:r>
          </a:p>
          <a:p>
            <a:r>
              <a:rPr lang="en-US" b="0" dirty="0">
                <a:solidFill>
                  <a:srgbClr val="000000"/>
                </a:solidFill>
                <a:effectLst/>
                <a:latin typeface="Gill Sans"/>
                <a:cs typeface="Gill Sans"/>
              </a:rPr>
              <a:t>c</a:t>
            </a:r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ollection E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3" name="Straight Arrow Connector 22"/>
          <p:cNvCxnSpPr>
            <a:stCxn id="10" idx="1"/>
          </p:cNvCxnSpPr>
          <p:nvPr/>
        </p:nvCxnSpPr>
        <p:spPr>
          <a:xfrm flipH="1">
            <a:off x="2081324" y="5661017"/>
            <a:ext cx="483335" cy="0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7629573" y="1676400"/>
            <a:ext cx="1133427" cy="400101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"/>
                <a:cs typeface="Gill Sans"/>
              </a:rPr>
              <a:t>Phase</a:t>
            </a:r>
            <a:r>
              <a:rPr lang="en-US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 1</a:t>
            </a:r>
            <a:endParaRPr lang="en-US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543800" y="4705299"/>
            <a:ext cx="1179138" cy="400101"/>
          </a:xfrm>
          <a:prstGeom prst="rect">
            <a:avLst/>
          </a:prstGeom>
          <a:noFill/>
          <a:effectLst/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dirty="0">
                <a:solidFill>
                  <a:srgbClr val="000000"/>
                </a:solidFill>
                <a:latin typeface="Gill Sans"/>
                <a:cs typeface="Gill Sans"/>
              </a:rPr>
              <a:t>Phase 2</a:t>
            </a:r>
          </a:p>
        </p:txBody>
      </p:sp>
      <p:cxnSp>
        <p:nvCxnSpPr>
          <p:cNvPr id="26" name="Elbow Connector 25"/>
          <p:cNvCxnSpPr>
            <a:stCxn id="8" idx="3"/>
            <a:endCxn id="9" idx="3"/>
          </p:cNvCxnSpPr>
          <p:nvPr/>
        </p:nvCxnSpPr>
        <p:spPr>
          <a:xfrm flipH="1">
            <a:off x="8368829" y="2942578"/>
            <a:ext cx="176385" cy="2714181"/>
          </a:xfrm>
          <a:prstGeom prst="bentConnector3">
            <a:avLst>
              <a:gd name="adj1" fmla="val -236268"/>
            </a:avLst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9" idx="1"/>
            <a:endCxn id="10" idx="3"/>
          </p:cNvCxnSpPr>
          <p:nvPr/>
        </p:nvCxnSpPr>
        <p:spPr>
          <a:xfrm flipH="1">
            <a:off x="4855828" y="5656759"/>
            <a:ext cx="1858491" cy="4258"/>
          </a:xfrm>
          <a:prstGeom prst="straightConnector1">
            <a:avLst/>
          </a:prstGeom>
          <a:ln w="28575" cmpd="sng">
            <a:solidFill>
              <a:srgbClr val="000000"/>
            </a:solidFill>
            <a:tailEnd type="arrow" w="lg" len="med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667684" y="4951741"/>
            <a:ext cx="2142210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candidate </a:t>
            </a:r>
          </a:p>
          <a:p>
            <a:pPr algn="ctr"/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sentence pairs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609600" y="5334000"/>
            <a:ext cx="1790524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aligned bilingual 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sentence pairs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467600" y="3987233"/>
            <a:ext cx="1533419" cy="584767"/>
          </a:xfrm>
          <a:prstGeom prst="rect">
            <a:avLst/>
          </a:prstGeom>
          <a:noFill/>
          <a:effectLst/>
        </p:spPr>
        <p:txBody>
          <a:bodyPr wrap="square" lIns="91432" tIns="45716" rIns="91432" bIns="45716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cross-lingual</a:t>
            </a:r>
          </a:p>
          <a:p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document pairs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458642" y="3089916"/>
            <a:ext cx="1401538" cy="516889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effectLst/>
                <a:latin typeface="Gill Sans"/>
                <a:cs typeface="Gill Sans"/>
              </a:rPr>
              <a:t>P</a:t>
            </a:r>
            <a:r>
              <a:rPr lang="en-US" b="0" dirty="0" smtClean="0">
                <a:solidFill>
                  <a:srgbClr val="000000"/>
                </a:solidFill>
                <a:effectLst/>
                <a:latin typeface="Gill Sans"/>
                <a:cs typeface="Gill Sans"/>
              </a:rPr>
              <a:t>reprocess</a:t>
            </a:r>
            <a:endParaRPr lang="en-US" b="0" dirty="0"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289316" y="3089916"/>
            <a:ext cx="1656299" cy="516889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91432" tIns="45716" rIns="91432" bIns="45716" rtlCol="0" anchor="ctr"/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Signature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Generation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595615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33"/>
          <p:cNvGrpSpPr/>
          <p:nvPr/>
        </p:nvGrpSpPr>
        <p:grpSpPr>
          <a:xfrm>
            <a:off x="5334000" y="2819400"/>
            <a:ext cx="1371600" cy="990600"/>
            <a:chOff x="5334000" y="2819400"/>
            <a:chExt cx="1371600" cy="990600"/>
          </a:xfrm>
        </p:grpSpPr>
        <p:cxnSp>
          <p:nvCxnSpPr>
            <p:cNvPr id="70" name="Straight Arrow Connector 18"/>
            <p:cNvCxnSpPr>
              <a:cxnSpLocks noChangeShapeType="1"/>
            </p:cNvCxnSpPr>
            <p:nvPr/>
          </p:nvCxnSpPr>
          <p:spPr bwMode="auto">
            <a:xfrm rot="5400000">
              <a:off x="5868194" y="2971006"/>
              <a:ext cx="3048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1" name="Rounded Rectangle 70"/>
            <p:cNvSpPr/>
            <p:nvPr/>
          </p:nvSpPr>
          <p:spPr bwMode="auto">
            <a:xfrm>
              <a:off x="5334000" y="3276600"/>
              <a:ext cx="1371600" cy="5334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  <a:t>Translation</a:t>
              </a:r>
              <a:r>
                <a:rPr lang="en-US" sz="1200" b="0" dirty="0">
                  <a:solidFill>
                    <a:prstClr val="black"/>
                  </a:solidFill>
                  <a:latin typeface="Gill Sans"/>
                  <a:cs typeface="Gill Sans"/>
                </a:rPr>
                <a:t> Model</a:t>
              </a:r>
            </a:p>
          </p:txBody>
        </p:sp>
      </p:grpSp>
      <p:grpSp>
        <p:nvGrpSpPr>
          <p:cNvPr id="3" name="Group 34"/>
          <p:cNvGrpSpPr/>
          <p:nvPr/>
        </p:nvGrpSpPr>
        <p:grpSpPr>
          <a:xfrm>
            <a:off x="3048000" y="3276600"/>
            <a:ext cx="1905000" cy="533400"/>
            <a:chOff x="3048000" y="3276600"/>
            <a:chExt cx="1905000" cy="533400"/>
          </a:xfrm>
        </p:grpSpPr>
        <p:cxnSp>
          <p:nvCxnSpPr>
            <p:cNvPr id="69" name="Straight Arrow Connector 17"/>
            <p:cNvCxnSpPr>
              <a:cxnSpLocks noChangeShapeType="1"/>
            </p:cNvCxnSpPr>
            <p:nvPr/>
          </p:nvCxnSpPr>
          <p:spPr bwMode="auto">
            <a:xfrm>
              <a:off x="3048000" y="3505200"/>
              <a:ext cx="3048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72" name="Rounded Rectangle 71"/>
            <p:cNvSpPr/>
            <p:nvPr/>
          </p:nvSpPr>
          <p:spPr bwMode="auto">
            <a:xfrm>
              <a:off x="3581400" y="3276600"/>
              <a:ext cx="1371600" cy="5334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  <a:t>Language</a:t>
              </a:r>
              <a:b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</a:br>
              <a: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  <a:t>Model</a:t>
              </a:r>
            </a:p>
          </p:txBody>
        </p:sp>
      </p:grpSp>
      <p:grpSp>
        <p:nvGrpSpPr>
          <p:cNvPr id="4" name="Group 35"/>
          <p:cNvGrpSpPr/>
          <p:nvPr/>
        </p:nvGrpSpPr>
        <p:grpSpPr>
          <a:xfrm>
            <a:off x="4648200" y="3962400"/>
            <a:ext cx="990600" cy="838200"/>
            <a:chOff x="4648200" y="3962400"/>
            <a:chExt cx="990600" cy="8382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4648200" y="4343400"/>
              <a:ext cx="990600" cy="4572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prstClr val="black"/>
                  </a:solidFill>
                  <a:latin typeface="Gill Sans"/>
                  <a:cs typeface="Gill Sans"/>
                </a:rPr>
                <a:t>Decoder</a:t>
              </a:r>
            </a:p>
          </p:txBody>
        </p:sp>
        <p:cxnSp>
          <p:nvCxnSpPr>
            <p:cNvPr id="74" name="Straight Arrow Connector 22"/>
            <p:cNvCxnSpPr>
              <a:cxnSpLocks noChangeShapeType="1"/>
            </p:cNvCxnSpPr>
            <p:nvPr/>
          </p:nvCxnSpPr>
          <p:spPr bwMode="auto">
            <a:xfrm rot="16200000" flipH="1">
              <a:off x="4610100" y="4000500"/>
              <a:ext cx="228600" cy="152400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5" name="Straight Arrow Connector 25"/>
            <p:cNvCxnSpPr>
              <a:cxnSpLocks noChangeShapeType="1"/>
            </p:cNvCxnSpPr>
            <p:nvPr/>
          </p:nvCxnSpPr>
          <p:spPr bwMode="auto">
            <a:xfrm rot="5400000">
              <a:off x="5448300" y="4000500"/>
              <a:ext cx="228600" cy="152400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1" name="Rectangle 32"/>
          <p:cNvSpPr>
            <a:spLocks noChangeArrowheads="1"/>
          </p:cNvSpPr>
          <p:nvPr/>
        </p:nvSpPr>
        <p:spPr bwMode="auto">
          <a:xfrm>
            <a:off x="1066800" y="1676400"/>
            <a:ext cx="2133600" cy="2590800"/>
          </a:xfrm>
          <a:prstGeom prst="rect">
            <a:avLst/>
          </a:prstGeom>
          <a:noFill/>
          <a:ln w="9525" algn="ctr">
            <a:noFill/>
            <a:round/>
            <a:headEnd/>
            <a:tailEnd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 sz="1800" b="0">
              <a:solidFill>
                <a:prstClr val="black"/>
              </a:solidFill>
              <a:latin typeface="Gill Sans"/>
              <a:cs typeface="Gill Sans"/>
            </a:endParaRPr>
          </a:p>
        </p:txBody>
      </p:sp>
      <p:grpSp>
        <p:nvGrpSpPr>
          <p:cNvPr id="5" name="Group 36"/>
          <p:cNvGrpSpPr/>
          <p:nvPr/>
        </p:nvGrpSpPr>
        <p:grpSpPr>
          <a:xfrm>
            <a:off x="1189038" y="4572000"/>
            <a:ext cx="3806751" cy="1174552"/>
            <a:chOff x="1189038" y="4572000"/>
            <a:chExt cx="3806751" cy="1174552"/>
          </a:xfrm>
        </p:grpSpPr>
        <p:sp>
          <p:nvSpPr>
            <p:cNvPr id="76" name="TextBox 26"/>
            <p:cNvSpPr txBox="1">
              <a:spLocks noChangeArrowheads="1"/>
            </p:cNvSpPr>
            <p:nvPr/>
          </p:nvSpPr>
          <p:spPr bwMode="auto">
            <a:xfrm>
              <a:off x="1874838" y="5438775"/>
              <a:ext cx="2303510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Gill Sans"/>
                  <a:cs typeface="Gill Sans"/>
                </a:rPr>
                <a:t>Foreign Input Sentence</a:t>
              </a:r>
            </a:p>
          </p:txBody>
        </p:sp>
        <p:sp>
          <p:nvSpPr>
            <p:cNvPr id="78" name="TextBox 28"/>
            <p:cNvSpPr txBox="1">
              <a:spLocks noChangeArrowheads="1"/>
            </p:cNvSpPr>
            <p:nvPr/>
          </p:nvSpPr>
          <p:spPr bwMode="auto">
            <a:xfrm>
              <a:off x="1189038" y="5178425"/>
              <a:ext cx="3806751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maria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no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daba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una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bofetada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a la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bruja</a:t>
              </a:r>
              <a:r>
                <a:rPr lang="en-US" b="0" dirty="0">
                  <a:solidFill>
                    <a:prstClr val="black"/>
                  </a:solidFill>
                  <a:latin typeface="Gill Sans"/>
                  <a:cs typeface="Gill Sans"/>
                </a:rPr>
                <a:t> </a:t>
              </a:r>
              <a:r>
                <a:rPr lang="en-US" b="0" dirty="0" err="1">
                  <a:solidFill>
                    <a:prstClr val="black"/>
                  </a:solidFill>
                  <a:latin typeface="Gill Sans"/>
                  <a:cs typeface="Gill Sans"/>
                </a:rPr>
                <a:t>verde</a:t>
              </a:r>
              <a:endParaRPr lang="en-US" b="0" dirty="0">
                <a:solidFill>
                  <a:prstClr val="black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80" name="Straight Arrow Connector 30"/>
            <p:cNvCxnSpPr>
              <a:cxnSpLocks noChangeShapeType="1"/>
            </p:cNvCxnSpPr>
            <p:nvPr/>
          </p:nvCxnSpPr>
          <p:spPr bwMode="auto">
            <a:xfrm>
              <a:off x="4267200" y="4572000"/>
              <a:ext cx="3810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3" name="Straight Arrow Connector 30"/>
            <p:cNvCxnSpPr>
              <a:cxnSpLocks noChangeShapeType="1"/>
            </p:cNvCxnSpPr>
            <p:nvPr/>
          </p:nvCxnSpPr>
          <p:spPr bwMode="auto">
            <a:xfrm rot="5400000">
              <a:off x="3962401" y="4876800"/>
              <a:ext cx="609600" cy="3175"/>
            </a:xfrm>
            <a:prstGeom prst="straightConnector1">
              <a:avLst/>
            </a:prstGeom>
            <a:ln w="15875"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" name="Group 37"/>
          <p:cNvGrpSpPr/>
          <p:nvPr/>
        </p:nvGrpSpPr>
        <p:grpSpPr>
          <a:xfrm>
            <a:off x="5553075" y="4572000"/>
            <a:ext cx="2986515" cy="1174552"/>
            <a:chOff x="5553075" y="4572000"/>
            <a:chExt cx="2986515" cy="1174552"/>
          </a:xfrm>
        </p:grpSpPr>
        <p:sp>
          <p:nvSpPr>
            <p:cNvPr id="77" name="TextBox 27"/>
            <p:cNvSpPr txBox="1">
              <a:spLocks noChangeArrowheads="1"/>
            </p:cNvSpPr>
            <p:nvPr/>
          </p:nvSpPr>
          <p:spPr bwMode="auto">
            <a:xfrm>
              <a:off x="5856288" y="5438775"/>
              <a:ext cx="2435883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dirty="0">
                  <a:solidFill>
                    <a:prstClr val="black"/>
                  </a:solidFill>
                  <a:latin typeface="Gill Sans"/>
                  <a:cs typeface="Gill Sans"/>
                </a:rPr>
                <a:t>English Output Sentence</a:t>
              </a:r>
            </a:p>
          </p:txBody>
        </p:sp>
        <p:sp>
          <p:nvSpPr>
            <p:cNvPr id="79" name="TextBox 29"/>
            <p:cNvSpPr txBox="1">
              <a:spLocks noChangeArrowheads="1"/>
            </p:cNvSpPr>
            <p:nvPr/>
          </p:nvSpPr>
          <p:spPr bwMode="auto">
            <a:xfrm>
              <a:off x="5553075" y="5181600"/>
              <a:ext cx="298651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b="0">
                  <a:solidFill>
                    <a:prstClr val="black"/>
                  </a:solidFill>
                  <a:latin typeface="Gill Sans"/>
                  <a:cs typeface="Gill Sans"/>
                </a:rPr>
                <a:t>mary did not slap the green witch</a:t>
              </a:r>
            </a:p>
          </p:txBody>
        </p:sp>
        <p:cxnSp>
          <p:nvCxnSpPr>
            <p:cNvPr id="84" name="Straight Arrow Connector 30"/>
            <p:cNvCxnSpPr>
              <a:cxnSpLocks noChangeShapeType="1"/>
            </p:cNvCxnSpPr>
            <p:nvPr/>
          </p:nvCxnSpPr>
          <p:spPr bwMode="auto">
            <a:xfrm>
              <a:off x="5638800" y="4572000"/>
              <a:ext cx="381000" cy="1588"/>
            </a:xfrm>
            <a:prstGeom prst="straightConnector1">
              <a:avLst/>
            </a:prstGeom>
            <a:ln w="15875">
              <a:headEnd/>
              <a:tailEnd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5" name="Straight Arrow Connector 30"/>
            <p:cNvCxnSpPr>
              <a:cxnSpLocks noChangeShapeType="1"/>
            </p:cNvCxnSpPr>
            <p:nvPr/>
          </p:nvCxnSpPr>
          <p:spPr bwMode="auto">
            <a:xfrm rot="5400000">
              <a:off x="5715794" y="4876006"/>
              <a:ext cx="6096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" name="Group 30"/>
          <p:cNvGrpSpPr/>
          <p:nvPr/>
        </p:nvGrpSpPr>
        <p:grpSpPr>
          <a:xfrm>
            <a:off x="3048000" y="1524000"/>
            <a:ext cx="2082736" cy="1552354"/>
            <a:chOff x="3124200" y="1524000"/>
            <a:chExt cx="2082736" cy="1552354"/>
          </a:xfrm>
        </p:grpSpPr>
        <p:sp>
          <p:nvSpPr>
            <p:cNvPr id="64" name="TextBox 11"/>
            <p:cNvSpPr txBox="1">
              <a:spLocks noChangeArrowheads="1"/>
            </p:cNvSpPr>
            <p:nvPr/>
          </p:nvSpPr>
          <p:spPr bwMode="auto">
            <a:xfrm>
              <a:off x="3276600" y="1524000"/>
              <a:ext cx="193033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Gill Sans"/>
                  <a:cs typeface="Gill Sans"/>
                </a:rPr>
                <a:t>Word Alignment</a:t>
              </a:r>
            </a:p>
          </p:txBody>
        </p:sp>
        <p:cxnSp>
          <p:nvCxnSpPr>
            <p:cNvPr id="66" name="Straight Arrow Connector 14"/>
            <p:cNvCxnSpPr>
              <a:cxnSpLocks noChangeShapeType="1"/>
            </p:cNvCxnSpPr>
            <p:nvPr/>
          </p:nvCxnSpPr>
          <p:spPr bwMode="auto">
            <a:xfrm>
              <a:off x="4800600" y="2514600"/>
              <a:ext cx="304800" cy="1588"/>
            </a:xfrm>
            <a:prstGeom prst="straightConnector1">
              <a:avLst/>
            </a:prstGeom>
            <a:noFill/>
            <a:ln w="9525" algn="ctr">
              <a:solidFill>
                <a:schemeClr val="tx1"/>
              </a:solidFill>
              <a:round/>
              <a:headEnd/>
              <a:tailEnd type="arrow" w="med" len="med"/>
            </a:ln>
          </p:spPr>
        </p:cxnSp>
        <p:pic>
          <p:nvPicPr>
            <p:cNvPr id="88" name="Picture 87" descr="align-ex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52800" y="1905000"/>
              <a:ext cx="1644229" cy="1171354"/>
            </a:xfrm>
            <a:prstGeom prst="rect">
              <a:avLst/>
            </a:prstGeom>
          </p:spPr>
        </p:pic>
        <p:cxnSp>
          <p:nvCxnSpPr>
            <p:cNvPr id="87" name="Straight Arrow Connector 5"/>
            <p:cNvCxnSpPr>
              <a:cxnSpLocks noChangeShapeType="1"/>
            </p:cNvCxnSpPr>
            <p:nvPr/>
          </p:nvCxnSpPr>
          <p:spPr bwMode="auto">
            <a:xfrm>
              <a:off x="3124200" y="2514600"/>
              <a:ext cx="3048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0" name="Title 2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Statistical Machine Translation</a:t>
            </a:r>
            <a:endParaRPr lang="en-US" dirty="0"/>
          </a:p>
        </p:txBody>
      </p:sp>
      <p:grpSp>
        <p:nvGrpSpPr>
          <p:cNvPr id="8" name="Group 38"/>
          <p:cNvGrpSpPr/>
          <p:nvPr/>
        </p:nvGrpSpPr>
        <p:grpSpPr>
          <a:xfrm>
            <a:off x="4876800" y="1524000"/>
            <a:ext cx="2972970" cy="1348264"/>
            <a:chOff x="4876800" y="1524000"/>
            <a:chExt cx="2972970" cy="1348264"/>
          </a:xfrm>
        </p:grpSpPr>
        <p:sp>
          <p:nvSpPr>
            <p:cNvPr id="62" name="TextBox 9"/>
            <p:cNvSpPr txBox="1">
              <a:spLocks noChangeArrowheads="1"/>
            </p:cNvSpPr>
            <p:nvPr/>
          </p:nvSpPr>
          <p:spPr bwMode="auto">
            <a:xfrm>
              <a:off x="5234526" y="2133600"/>
              <a:ext cx="2615244" cy="73866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(vi, </a:t>
              </a:r>
              <a:r>
                <a:rPr lang="en-US" sz="1400" b="0" dirty="0" err="1">
                  <a:solidFill>
                    <a:srgbClr val="FF6600"/>
                  </a:solidFill>
                  <a:latin typeface="Gill Sans"/>
                  <a:cs typeface="Gill Sans"/>
                </a:rPr>
                <a:t>i</a:t>
              </a: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 saw)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(la mesa </a:t>
              </a:r>
              <a:r>
                <a:rPr lang="en-US" sz="1400" b="0" dirty="0" err="1">
                  <a:solidFill>
                    <a:srgbClr val="FF6600"/>
                  </a:solidFill>
                  <a:latin typeface="Gill Sans"/>
                  <a:cs typeface="Gill Sans"/>
                </a:rPr>
                <a:t>pequeña</a:t>
              </a: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, the small table)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…</a:t>
              </a:r>
            </a:p>
          </p:txBody>
        </p:sp>
        <p:sp>
          <p:nvSpPr>
            <p:cNvPr id="65" name="TextBox 12"/>
            <p:cNvSpPr txBox="1">
              <a:spLocks noChangeArrowheads="1"/>
            </p:cNvSpPr>
            <p:nvPr/>
          </p:nvSpPr>
          <p:spPr bwMode="auto">
            <a:xfrm>
              <a:off x="5222862" y="1524000"/>
              <a:ext cx="2053166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Gill Sans"/>
                  <a:cs typeface="Gill Sans"/>
                </a:rPr>
                <a:t>Phrase Extraction</a:t>
              </a:r>
            </a:p>
          </p:txBody>
        </p:sp>
        <p:cxnSp>
          <p:nvCxnSpPr>
            <p:cNvPr id="38" name="Straight Arrow Connector 5"/>
            <p:cNvCxnSpPr>
              <a:cxnSpLocks noChangeShapeType="1"/>
            </p:cNvCxnSpPr>
            <p:nvPr/>
          </p:nvCxnSpPr>
          <p:spPr bwMode="auto">
            <a:xfrm>
              <a:off x="4876800" y="2514600"/>
              <a:ext cx="304800" cy="1588"/>
            </a:xfrm>
            <a:prstGeom prst="straightConnector1">
              <a:avLst/>
            </a:prstGeom>
            <a:ln w="15875">
              <a:headEnd/>
              <a:tailEnd type="arrow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" name="Group 40"/>
          <p:cNvGrpSpPr/>
          <p:nvPr/>
        </p:nvGrpSpPr>
        <p:grpSpPr>
          <a:xfrm>
            <a:off x="914400" y="1600200"/>
            <a:ext cx="1981200" cy="2667000"/>
            <a:chOff x="914400" y="1600200"/>
            <a:chExt cx="1981200" cy="2667000"/>
          </a:xfrm>
        </p:grpSpPr>
        <p:sp>
          <p:nvSpPr>
            <p:cNvPr id="60" name="TextBox 2"/>
            <p:cNvSpPr txBox="1">
              <a:spLocks noChangeArrowheads="1"/>
            </p:cNvSpPr>
            <p:nvPr/>
          </p:nvSpPr>
          <p:spPr bwMode="auto">
            <a:xfrm>
              <a:off x="1066800" y="2209998"/>
              <a:ext cx="1641996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 err="1">
                  <a:solidFill>
                    <a:srgbClr val="FF6600"/>
                  </a:solidFill>
                  <a:latin typeface="Gill Sans"/>
                  <a:cs typeface="Gill Sans"/>
                </a:rPr>
                <a:t>i</a:t>
              </a:r>
              <a:r>
                <a:rPr lang="en-US" sz="1400" b="0" dirty="0">
                  <a:solidFill>
                    <a:srgbClr val="FF6600"/>
                  </a:solidFill>
                  <a:latin typeface="Gill Sans"/>
                  <a:cs typeface="Gill Sans"/>
                </a:rPr>
                <a:t> saw the small table</a:t>
              </a:r>
            </a:p>
          </p:txBody>
        </p:sp>
        <p:sp>
          <p:nvSpPr>
            <p:cNvPr id="61" name="TextBox 3"/>
            <p:cNvSpPr txBox="1">
              <a:spLocks noChangeArrowheads="1"/>
            </p:cNvSpPr>
            <p:nvPr/>
          </p:nvSpPr>
          <p:spPr bwMode="auto">
            <a:xfrm>
              <a:off x="1066800" y="2435423"/>
              <a:ext cx="1546091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>
                  <a:solidFill>
                    <a:srgbClr val="FF6600"/>
                  </a:solidFill>
                  <a:latin typeface="Gill Sans"/>
                  <a:cs typeface="Gill Sans"/>
                </a:rPr>
                <a:t>vi la mesa pequeña</a:t>
              </a:r>
            </a:p>
          </p:txBody>
        </p:sp>
        <p:sp>
          <p:nvSpPr>
            <p:cNvPr id="63" name="TextBox 10"/>
            <p:cNvSpPr txBox="1">
              <a:spLocks noChangeArrowheads="1"/>
            </p:cNvSpPr>
            <p:nvPr/>
          </p:nvSpPr>
          <p:spPr bwMode="auto">
            <a:xfrm>
              <a:off x="1095375" y="2667000"/>
              <a:ext cx="1296449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0" dirty="0">
                  <a:solidFill>
                    <a:prstClr val="black"/>
                  </a:solidFill>
                  <a:latin typeface="Gill Sans"/>
                  <a:cs typeface="Gill Sans"/>
                </a:rPr>
                <a:t>Parallel Sentences</a:t>
              </a:r>
            </a:p>
          </p:txBody>
        </p:sp>
        <p:sp>
          <p:nvSpPr>
            <p:cNvPr id="67" name="TextBox 15"/>
            <p:cNvSpPr txBox="1">
              <a:spLocks noChangeArrowheads="1"/>
            </p:cNvSpPr>
            <p:nvPr/>
          </p:nvSpPr>
          <p:spPr bwMode="auto">
            <a:xfrm>
              <a:off x="1066800" y="3276600"/>
              <a:ext cx="1723348" cy="5232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0000FF"/>
                  </a:solidFill>
                  <a:latin typeface="Gill Sans"/>
                  <a:cs typeface="Gill Sans"/>
                </a:rPr>
                <a:t>he sat at the table</a:t>
              </a:r>
            </a:p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400" b="0" dirty="0">
                  <a:solidFill>
                    <a:srgbClr val="0000FF"/>
                  </a:solidFill>
                  <a:latin typeface="Gill Sans"/>
                  <a:cs typeface="Gill Sans"/>
                </a:rPr>
                <a:t>the service was good</a:t>
              </a:r>
            </a:p>
          </p:txBody>
        </p:sp>
        <p:sp>
          <p:nvSpPr>
            <p:cNvPr id="68" name="TextBox 16"/>
            <p:cNvSpPr txBox="1">
              <a:spLocks noChangeArrowheads="1"/>
            </p:cNvSpPr>
            <p:nvPr/>
          </p:nvSpPr>
          <p:spPr bwMode="auto">
            <a:xfrm>
              <a:off x="1066800" y="3762375"/>
              <a:ext cx="1492716" cy="27699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sz="1200" b="0" dirty="0">
                  <a:solidFill>
                    <a:prstClr val="black"/>
                  </a:solidFill>
                  <a:latin typeface="Gill Sans"/>
                  <a:cs typeface="Gill Sans"/>
                </a:rPr>
                <a:t>Target-Language Text</a:t>
              </a:r>
            </a:p>
          </p:txBody>
        </p:sp>
        <p:sp>
          <p:nvSpPr>
            <p:cNvPr id="82" name="TextBox 33"/>
            <p:cNvSpPr txBox="1">
              <a:spLocks noChangeArrowheads="1"/>
            </p:cNvSpPr>
            <p:nvPr/>
          </p:nvSpPr>
          <p:spPr bwMode="auto">
            <a:xfrm>
              <a:off x="990600" y="1676400"/>
              <a:ext cx="1620957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latin typeface="Gill Sans"/>
                  <a:cs typeface="Gill Sans"/>
                </a:rPr>
                <a:t>Training Data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914400" y="1600200"/>
              <a:ext cx="1981200" cy="2667000"/>
            </a:xfrm>
            <a:prstGeom prst="rect">
              <a:avLst/>
            </a:prstGeom>
            <a:noFill/>
            <a:ln w="190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graphicFrame>
        <p:nvGraphicFramePr>
          <p:cNvPr id="14338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9010109"/>
              </p:ext>
            </p:extLst>
          </p:nvPr>
        </p:nvGraphicFramePr>
        <p:xfrm>
          <a:off x="2233613" y="6086475"/>
          <a:ext cx="4672012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66" name="Equation" r:id="rId4" imgW="3111500" imgH="355600" progId="Equation.3">
                  <p:embed/>
                </p:oleObj>
              </mc:Choice>
              <mc:Fallback>
                <p:oleObj name="Equation" r:id="rId4" imgW="3111500" imgH="3556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33613" y="6086475"/>
                        <a:ext cx="4672012" cy="533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56366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885" y="1219200"/>
            <a:ext cx="7334115" cy="5383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6811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problem of similar item detection</a:t>
            </a:r>
          </a:p>
          <a:p>
            <a:r>
              <a:rPr lang="en-US" dirty="0" smtClean="0"/>
              <a:t>Distances and representations</a:t>
            </a:r>
          </a:p>
          <a:p>
            <a:r>
              <a:rPr lang="en-US" dirty="0" err="1" smtClean="0"/>
              <a:t>Minhash</a:t>
            </a:r>
            <a:endParaRPr lang="en-US" dirty="0" smtClean="0"/>
          </a:p>
          <a:p>
            <a:r>
              <a:rPr lang="en-US" dirty="0" smtClean="0"/>
              <a:t>Random projections</a:t>
            </a:r>
          </a:p>
          <a:p>
            <a:r>
              <a:rPr lang="en-US" dirty="0" smtClean="0"/>
              <a:t>End-to-end Wikipedia application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233319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 Note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communities have tackled similar problems:</a:t>
            </a:r>
          </a:p>
          <a:p>
            <a:pPr lvl="1"/>
            <a:r>
              <a:rPr lang="en-US" dirty="0" smtClean="0"/>
              <a:t>Theoretical computer science</a:t>
            </a:r>
          </a:p>
          <a:p>
            <a:pPr lvl="1"/>
            <a:r>
              <a:rPr lang="en-US" dirty="0" smtClean="0"/>
              <a:t>Information retrieval</a:t>
            </a:r>
          </a:p>
          <a:p>
            <a:pPr lvl="1"/>
            <a:r>
              <a:rPr lang="en-US" dirty="0" smtClean="0"/>
              <a:t>Data mining</a:t>
            </a:r>
          </a:p>
          <a:p>
            <a:pPr lvl="1"/>
            <a:r>
              <a:rPr lang="en-US" dirty="0" smtClean="0"/>
              <a:t>Databases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Issues</a:t>
            </a:r>
          </a:p>
          <a:p>
            <a:pPr lvl="1"/>
            <a:r>
              <a:rPr lang="en-US" dirty="0" smtClean="0"/>
              <a:t>Slightly different terminology</a:t>
            </a:r>
          </a:p>
          <a:p>
            <a:pPr lvl="1"/>
            <a:r>
              <a:rPr lang="en-US" dirty="0" smtClean="0"/>
              <a:t>Results not easy to compare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3618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Specify distance metric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, Euclidean, cosine, etc.</a:t>
            </a:r>
          </a:p>
          <a:p>
            <a:r>
              <a:rPr lang="en-US" dirty="0" smtClean="0"/>
              <a:t>Compute representation</a:t>
            </a:r>
          </a:p>
          <a:p>
            <a:pPr lvl="1"/>
            <a:r>
              <a:rPr lang="en-US" dirty="0" smtClean="0"/>
              <a:t>Shingling, </a:t>
            </a:r>
            <a:r>
              <a:rPr lang="en-US" dirty="0" err="1" smtClean="0"/>
              <a:t>tf.idf</a:t>
            </a:r>
            <a:r>
              <a:rPr lang="en-US" dirty="0" smtClean="0"/>
              <a:t>, etc.</a:t>
            </a:r>
          </a:p>
          <a:p>
            <a:r>
              <a:rPr lang="en-US" dirty="0" smtClean="0"/>
              <a:t>“Project”</a:t>
            </a:r>
          </a:p>
          <a:p>
            <a:pPr lvl="1"/>
            <a:r>
              <a:rPr lang="en-US" dirty="0" err="1" smtClean="0"/>
              <a:t>Minhash</a:t>
            </a:r>
            <a:r>
              <a:rPr lang="en-US" dirty="0" smtClean="0"/>
              <a:t>, random projections, etc.</a:t>
            </a:r>
          </a:p>
          <a:p>
            <a:r>
              <a:rPr lang="en-US" dirty="0" smtClean="0"/>
              <a:t>Extract</a:t>
            </a:r>
          </a:p>
          <a:p>
            <a:pPr lvl="1"/>
            <a:r>
              <a:rPr lang="en-US" dirty="0" smtClean="0"/>
              <a:t>Bucketing, sliding windows,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736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Distances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</p:spTree>
    <p:extLst>
      <p:ext uri="{BB962C8B-B14F-4D97-AF65-F5344CB8AC3E}">
        <p14:creationId xmlns:p14="http://schemas.microsoft.com/office/powerpoint/2010/main" val="33496640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49875</TotalTime>
  <Words>2603</Words>
  <Application>Microsoft Macintosh PowerPoint</Application>
  <PresentationFormat>On-screen Show (4:3)</PresentationFormat>
  <Paragraphs>633</Paragraphs>
  <Slides>65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65</vt:i4>
      </vt:variant>
    </vt:vector>
  </HeadingPairs>
  <TitlesOfParts>
    <vt:vector size="67" baseType="lpstr">
      <vt:lpstr>Default Design</vt:lpstr>
      <vt:lpstr>Equation</vt:lpstr>
      <vt:lpstr>PowerPoint Presentation</vt:lpstr>
      <vt:lpstr>Developing “big data” intuitions…</vt:lpstr>
      <vt:lpstr>Today’s Agenda</vt:lpstr>
      <vt:lpstr>What’s the Problem?</vt:lpstr>
      <vt:lpstr>Applications</vt:lpstr>
      <vt:lpstr>Near-Duplicate Detection of Webpages</vt:lpstr>
      <vt:lpstr>Literature Note</vt:lpstr>
      <vt:lpstr>Four Steps</vt:lpstr>
      <vt:lpstr>Distances</vt:lpstr>
      <vt:lpstr>Distance Metrics</vt:lpstr>
      <vt:lpstr>Distance: Jaccard</vt:lpstr>
      <vt:lpstr>Distance: Norms</vt:lpstr>
      <vt:lpstr>Distance: Cosine</vt:lpstr>
      <vt:lpstr>Distance: Hamming</vt:lpstr>
      <vt:lpstr>Representations</vt:lpstr>
      <vt:lpstr>Representations: Text</vt:lpstr>
      <vt:lpstr>Representations: Beyond Text</vt:lpstr>
      <vt:lpstr>Minhash</vt:lpstr>
      <vt:lpstr>Minhash</vt:lpstr>
      <vt:lpstr>Preliminaries: Representation</vt:lpstr>
      <vt:lpstr>Preliminaries: Jaccard</vt:lpstr>
      <vt:lpstr>Minhash</vt:lpstr>
      <vt:lpstr>Minhash and Jaccard</vt:lpstr>
      <vt:lpstr>To Permute or Not to Permute?</vt:lpstr>
      <vt:lpstr>Extracting Similar Pairs (LSH)</vt:lpstr>
      <vt:lpstr>Two Minhash Signatures</vt:lpstr>
      <vt:lpstr>k Minhash Signatures</vt:lpstr>
      <vt:lpstr>n different k Minhash Signatures</vt:lpstr>
      <vt:lpstr>Practical Notes</vt:lpstr>
      <vt:lpstr>MapReduce Implementation</vt:lpstr>
      <vt:lpstr>Offline Extraction vs. Online Querying</vt:lpstr>
      <vt:lpstr>Online Similarity Querying</vt:lpstr>
      <vt:lpstr>Random Projections</vt:lpstr>
      <vt:lpstr>Limitations of Minhash</vt:lpstr>
      <vt:lpstr>Random Projection Hashing</vt:lpstr>
      <vt:lpstr>RP Hash Collisions</vt:lpstr>
      <vt:lpstr>Random Projection Signature</vt:lpstr>
      <vt:lpstr>One-RP Signature</vt:lpstr>
      <vt:lpstr>Two-RP Signature</vt:lpstr>
      <vt:lpstr>k-RP Signature</vt:lpstr>
      <vt:lpstr>m Sets of k-RP Signature</vt:lpstr>
      <vt:lpstr>Theoretical Results</vt:lpstr>
      <vt:lpstr>Online Querying</vt:lpstr>
      <vt:lpstr>Additional Issues to Consider</vt:lpstr>
      <vt:lpstr>“Sliding Window” Algorithm</vt:lpstr>
      <vt:lpstr>MapReduce Implementation</vt:lpstr>
      <vt:lpstr>Slightly Faster MapReduce Variant</vt:lpstr>
      <vt:lpstr>Case Study: Wikipedia</vt:lpstr>
      <vt:lpstr>Mining Bitext from Wikipedia</vt:lpstr>
      <vt:lpstr>PowerPoint Presentation</vt:lpstr>
      <vt:lpstr>Translations are noisy!</vt:lpstr>
      <vt:lpstr>Architecture</vt:lpstr>
      <vt:lpstr>Evaluation Setup</vt:lpstr>
      <vt:lpstr>Results</vt:lpstr>
      <vt:lpstr>Sources of Error</vt:lpstr>
      <vt:lpstr>No Free Lunch!</vt:lpstr>
      <vt:lpstr>No Free Lunch!</vt:lpstr>
      <vt:lpstr>Parallel Sentence Extraction</vt:lpstr>
      <vt:lpstr>Two-Step Classification</vt:lpstr>
      <vt:lpstr>Join</vt:lpstr>
      <vt:lpstr>Complete Pipeline</vt:lpstr>
      <vt:lpstr>Statistical Machine Translation</vt:lpstr>
      <vt:lpstr>Evaluation</vt:lpstr>
      <vt:lpstr>Today’s Agenda</vt:lpstr>
      <vt:lpstr>PowerPoint Presentation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9545</cp:revision>
  <dcterms:created xsi:type="dcterms:W3CDTF">2012-08-31T06:36:49Z</dcterms:created>
  <dcterms:modified xsi:type="dcterms:W3CDTF">2013-03-05T22:04:52Z</dcterms:modified>
</cp:coreProperties>
</file>